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5.xml" ContentType="application/inkml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62"/>
  </p:notesMasterIdLst>
  <p:handoutMasterIdLst>
    <p:handoutMasterId r:id="rId63"/>
  </p:handoutMasterIdLst>
  <p:sldIdLst>
    <p:sldId id="256" r:id="rId2"/>
    <p:sldId id="375" r:id="rId3"/>
    <p:sldId id="376" r:id="rId4"/>
    <p:sldId id="377" r:id="rId5"/>
    <p:sldId id="378" r:id="rId6"/>
    <p:sldId id="380" r:id="rId7"/>
    <p:sldId id="381" r:id="rId8"/>
    <p:sldId id="382" r:id="rId9"/>
    <p:sldId id="383" r:id="rId10"/>
    <p:sldId id="384" r:id="rId11"/>
    <p:sldId id="385" r:id="rId12"/>
    <p:sldId id="386" r:id="rId13"/>
    <p:sldId id="387" r:id="rId14"/>
    <p:sldId id="389" r:id="rId15"/>
    <p:sldId id="392" r:id="rId16"/>
    <p:sldId id="394" r:id="rId17"/>
    <p:sldId id="396" r:id="rId18"/>
    <p:sldId id="398" r:id="rId19"/>
    <p:sldId id="399" r:id="rId20"/>
    <p:sldId id="400" r:id="rId21"/>
    <p:sldId id="401" r:id="rId22"/>
    <p:sldId id="402" r:id="rId23"/>
    <p:sldId id="331" r:id="rId24"/>
    <p:sldId id="332" r:id="rId25"/>
    <p:sldId id="333" r:id="rId26"/>
    <p:sldId id="334" r:id="rId27"/>
    <p:sldId id="335" r:id="rId28"/>
    <p:sldId id="336" r:id="rId29"/>
    <p:sldId id="339" r:id="rId30"/>
    <p:sldId id="340" r:id="rId31"/>
    <p:sldId id="346" r:id="rId32"/>
    <p:sldId id="347" r:id="rId33"/>
    <p:sldId id="349" r:id="rId34"/>
    <p:sldId id="351" r:id="rId35"/>
    <p:sldId id="352" r:id="rId36"/>
    <p:sldId id="353" r:id="rId37"/>
    <p:sldId id="354" r:id="rId38"/>
    <p:sldId id="355" r:id="rId39"/>
    <p:sldId id="356" r:id="rId40"/>
    <p:sldId id="404" r:id="rId41"/>
    <p:sldId id="405" r:id="rId42"/>
    <p:sldId id="406" r:id="rId43"/>
    <p:sldId id="407" r:id="rId44"/>
    <p:sldId id="408" r:id="rId45"/>
    <p:sldId id="409" r:id="rId46"/>
    <p:sldId id="410" r:id="rId47"/>
    <p:sldId id="411" r:id="rId48"/>
    <p:sldId id="412" r:id="rId49"/>
    <p:sldId id="413" r:id="rId50"/>
    <p:sldId id="414" r:id="rId51"/>
    <p:sldId id="415" r:id="rId52"/>
    <p:sldId id="416" r:id="rId53"/>
    <p:sldId id="369" r:id="rId54"/>
    <p:sldId id="370" r:id="rId55"/>
    <p:sldId id="371" r:id="rId56"/>
    <p:sldId id="372" r:id="rId57"/>
    <p:sldId id="373" r:id="rId58"/>
    <p:sldId id="374" r:id="rId59"/>
    <p:sldId id="417" r:id="rId60"/>
    <p:sldId id="418" r:id="rId61"/>
  </p:sldIdLst>
  <p:sldSz cx="9144000" cy="6858000" type="screen4x3"/>
  <p:notesSz cx="6858000" cy="9947275"/>
  <p:defaultTextStyle>
    <a:defPPr>
      <a:defRPr lang="el-G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5" d="100"/>
          <a:sy n="85" d="100"/>
        </p:scale>
        <p:origin x="108" y="4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99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l-GR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99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CC209D-A3C1-497C-A202-7DE4408C5E6D}" type="datetimeFigureOut">
              <a:rPr lang="el-GR" smtClean="0"/>
              <a:t>31/5/2020</a:t>
            </a:fld>
            <a:endParaRPr lang="el-G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48185"/>
            <a:ext cx="2971800" cy="499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l-G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9448185"/>
            <a:ext cx="2971800" cy="499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C7C2E5-36B4-4C49-B29E-B907DF4AC68E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79984377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333.61829" units="1/cm"/>
          <inkml:channelProperty channel="Y" name="resolution" value="1777.91638" units="1/cm"/>
          <inkml:channelProperty channel="F" name="resolution" value="0.00051" units="1/dev"/>
        </inkml:channelProperties>
      </inkml:inkSource>
      <inkml:timestamp xml:id="ts0" timeString="2018-10-11T13:43:47.35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6623 6662 7,'0'0'1,"0"0"-8,-6 10 7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  <inkml:channel name="T" type="integer" max="2.14748E9" units="dev"/>
        </inkml:traceFormat>
        <inkml:channelProperties>
          <inkml:channelProperty channel="X" name="resolution" value="1333.61829" units="1/cm"/>
          <inkml:channelProperty channel="Y" name="resolution" value="1777.91638" units="1/cm"/>
          <inkml:channelProperty channel="F" name="resolution" value="0.00051" units="1/dev"/>
          <inkml:channelProperty channel="T" name="resolution" value="1" units="1/dev"/>
        </inkml:channelProperties>
      </inkml:inkSource>
      <inkml:timestamp xml:id="ts0" timeString="2019-10-10T14:07:33.388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6480 13996 29 0,'-6'-23'30'15,"6"8"-3"1,0 15-3-1,-6-10-5-15,6 20-6 16,-6 2-4-16,6 10-4 16,-3 2-1-16,3 7-2 0,0 1-1 15,0-3 0-15,0 0-1 16,-3-10 1-16,3-2-1 16,0-17 0-16,0 0 1 15,0 0-1-15,11-21 1 0,-6-1 0 16,0-10 0-16,-2 1 0 15,4-2 0-15,1 4 1 16,-4 4-1-16,-1 5 2 16,0 10-1-16,-3 10 0 15,0 0-1-15,0 21 1 16,-4 0 0-16,-2 3-1 0,1 0 0 31,2 3-1-31,-4-5 1 16,7-3-1-16,-6-4 0 15,6-15 1-15,0 0-1 16,-9 6 1-16,9-6-1 16,-3-21 0-16,3 9 1 15,0-3-1-15,0 0-1 0,3 1-7 16,9-4-26-16,1 8-5 0,-4-10-1 16,4 3 1-16</inkml:trace>
  <inkml:trace contextRef="#ctx0" brushRef="#br0" timeOffset="5140.263">19855 14037 24 0,'10'-16'36'0,"-10"16"1"15,0 0-2-15,0 0-12 16,10 0-10-16,-10 0-5 16,10 17-2-16,-3-8-2 15,5 6 1-15,0-1-2 16,0 6 1-16,0 1-1 15,1 5-1-15,-7 4 0 0,-3 9 0 16,-3 4-1-16,-8 6 1 16,-1 2-1-16,-2-5 0 15,0 1-1-15,1-5 1 16,0-6 0-16,5-11-1 16,0-6 1-16,5-9-1 15,0-10 1-15,0 0-1 0,0-17 0 31,3-1 1-31,2-8-1 16,0-4 0-16,3-10 0 0,1-4 1 16,2-2-1-16,-4 0 0 15,2-1 0-15,-3 3 0 16,-3 5 0-16,-3 2 1 16,0 11-1-16,-8 7 0 0,1 6 0 15,7 13 1-15,-17-9-1 16,17 9 1-16,-11 19-1 15,11 0 0-15,0 5 0 16,7 8 0-16,4 4 0 16,-1 8 1-16,0 4-1 15,-1 1 0-15,-4 6 1 0,-5-6-1 16,0-3 1-16,0-5-1 16,-5-7 1-16,-2-8-1 15,-2-11 1-15,2-4-1 16,7-11 0-16,-13-8 0 15,8-10 1-15,-1-5-1 16,3-10 0 0,3-10 0-16,-4-5 0 15,4-3 0-15,0-5 0 0,0 3-1 16,0 0 1 0,0 6 0-16,-6 7 1 0,3 9-2 15,-2 10 1-15,-1 4 0 16,6 17 0-16,-9-11 0 15,9 11 0-15,0 17-1 0,8 0 1 16,2 1 0-16,2 10 0 16,4 2 1-16,-1 5-2 15,5 6 2-15,-7 0-1 16,-3 0 0-16,-5 0 0 16,-5 5 0-16,-5-5 1 15,-4-2-2 1,-5-2 2-16,-2-7-1 15,2-5 0-15,0-5 0 16,2-3 0-16,2-7-1 16,10-10 1-16,-15 9 0 15,15-9 0-15,-6-12 0 16,6 0-1-16,4-7 1 0,3-4 0 16,3-5 0-16,4-6 0 15,5-6 0-15,-2-1 0 16,5-4 0-16,-3 4 0 15,-1-1 0-15,-3 2 0 0,-7 4 0 16,-5 7 0-16,-3 7 0 16,-6 7 0-16,-3 3 0 15,0 5-1-15,-2 7 1 0,1 7 0 16,10-7 0-16,-17 18-1 16,11-2 1-16,1 1 0 15,2 9 0-15,3 1 0 16,-3 3 0-16,3 6 0 15,-4 2 1-15,1 3-1 32,-2 1 0-32,0 1 1 0,-3-2-2 15,-2-6 2-15,2-3-1 16,0-7 0-16,2-1 0 16,0-9 1-16,6-15-2 15,0 0 1-15,-10-3 1 16,10-12-2-16,0-3 1 15,0-7 0-15,0-4 1 0,0-3-2 16,0-6 2-16,0 3-2 16,0 0 2-16,0 1-1 0,0 2 0 15,0 1 0-15,0 4 0 16,0 3 0-16,0 3 0 16,4 6 0-16,-4 4 0 31,0 0 0-31,0 11-1 0,0 0 1 15,0 0-1-15,-7 12 1 16,4 7 0-16,-1 3 0 16,-2 10-1-16,-1 2 1 15,-1-1 0-15,1-1 0 16,-1-4 1-16,0-8-1 16,2-1 0-16,-1-9 0 0,7-10 0 15,-12 0 1-15,12 0-1 16,-10-11 0-16,3 2 1 15,2-5-1-15,1-4 0 16,4-2 0-16,0-4 0 16,0-1 0-16,9 1 0 15,-4 2 0-15,1 1-1 0,2 7 1 16,-3 3 0-16,-5 11 0 16,0 0-1-16,0 0 1 15,0 11 0-15,-5 3 0 16,-1 5 0-16,-4 0-1 0,2 2 1 15,-4 2 0-15,3-4 1 32,-1-2-1-32,3-5 0 0,7-12 0 15,-8 12 0-15,8-12 0 16,0-12-7-16,0-7-35 16,8-5-2-16,-3-17 1 15,6-10-1-15</inkml:trace>
  <inkml:trace contextRef="#ctx0" brushRef="#br0" timeOffset="7364.6216">18132 14836 27 0,'0'0'19'0,"-9"5"-2"15,9-5 1-15,0 0-2 16,0 0-1-16,23 0-2 15,-8 0-1-15,13 0-1 0,2-8-1 16,15 8-2-16,-2-9-2 16,5 5-1-16,-3-4 0 15,-4 4-2-15,-9-3 0 16,-9 1-1-16,-23 6-1 16,0-8 1-16,-24 4-1 31,-10 4 0-31,-9 0-1 0,-7 0 1 15,-1 6-1-15,-1 0 0 16,3 1 0-16,10 2-1 16,8-4 2-16,8 0-1 15,8-1 0-15,15-4 0 16,0 0 0-16,0 0 0 16,23 5 1-16,4-9 0 0,6 0 0 15,8 1 1-15,4-1 0 16,-3 0-1-16,-2 1 1 0,-7 3 0 15,-16 0-1-15,-17 0 0 16,0 0 0-16,-19 10-1 16,-14-4 1-16,-3-1-1 31,-7-5 1-31,0 5-1 0,3-5 0 16,7 0 0-16,8 0 0 15,7 0 0-15,18 0 0 16,0 0 0-16,0 0 0 15,27-2-1-15,4 2 1 16,6 2 1-16,8-2-1 16,5 0 0-16,0 0 1 0,-6 0-1 15,-7-5 1-15,-9 0 0 16,-16 0 0-16,-12 5 0 16,-26-7-1-16,-10 4 1 15,-11-1-1-15,-7 0 0 16,-3 0-1-16,4 2 1 0,8 2 0 15,7-7-1-15,10 7 1 16,10-5 0-16,18 5-1 16,0 0 1-16,19 0 0 15,7 0 0-15,6-3 0 16,11 3 1-16,6-2-1 0,3-1 1 16,-1-1 0-16,-6 1 0 31,-7-1 0-31,-10 4-1 0,-12-3 1 15,-16 3-1-15,-16 0 1 16,-12 0-1-16,-9 0 0 16,-4 5 0-16,-5-5 0 15,0 2 0-15,5-2 0 16,7 0 0-16,5 0 0 16,13 0-1-16,16 0 1 0,0 0-1 15,0 0 1-15,17 7 0 16,11-7 0-16,8 0 0 15,5 0 0-15,4 0 0 16,2 0 1-16,-2 0-1 16,-7 0 0-16,-5 0 0 15,-15 4 1 1,-18-4-1-16,-9 4 0 16,-18 0 0-16,-13-4-1 15,-7 3 2-15,-9-3-1 16,1 3-1-16,4-3 1 0,7 0 0 15,9 0 0 1,10 0-1-16,11 0 1 16,14 0 0-16,12 0 0 0,8 0 0 15,10-3 0-15,6 3 0 0,7 0 0 16,5 0 1-16,-1 0-1 16,-5 0 0-16,-5 0 1 15,-4 0-1-15,-14 0 1 16,-19 0 0-16,0 0-1 15,-24-3 0-15,-8 3 0 0,-6-4 0 16,-6 4 0-16,-2-5-1 16,4 2 1-16,7-2-1 15,8 5 0-15,11 0 0 16,16 0 1-16,0 0-1 16,27 3 1-16,2 2 0 31,8 0 0-31,7 1 0 0,1 0 1 15,-4-4-1-15,-4-2 0 16,-5 4 1-16,-11-4 0 16,-8 0-2-16,-13 0-2 15,0 0-13-15,-16-12-28 16,16 12 1-16,-13-9-1 0,13 9 0 16</inkml:trace>
  <inkml:trace contextRef="#ctx0" brushRef="#br0" timeOffset="8112.9556">19696 14795 45 0,'10'-8'30'16,"3"-1"-4"-16,-2 1-3 16,-4-3-4-16,0 6-3 0,-7 5-4 15,5-10-4-15,-5 10-3 16,-18-5-1-16,3 5-2 15,-5 2 0-15,-1 3-1 16,-2-1-1-16,-1 0 0 16,3 1 0-16,6-3 1 15,5 3-1 1,10-5 0-16,0 0 0 16,0 0 0-16,0 0 1 15,21 12-1-15,-6-10 0 0,4-2 1 16,0 3 0-16,-1-3-1 15,-3 5 1-15,-2-5 0 16,-13 0 1-16,0 0-1 16,0 0 1-16,0 0-1 0,0 0-3 15,0 0-38-15,-11 0-1 16,5-12 0-16,13 0 0 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333.61829" units="1/cm"/>
          <inkml:channelProperty channel="Y" name="resolution" value="1777.91638" units="1/cm"/>
          <inkml:channelProperty channel="F" name="resolution" value="0.00051" units="1/dev"/>
        </inkml:channelProperties>
      </inkml:inkSource>
      <inkml:timestamp xml:id="ts0" timeString="2018-10-16T15:21:46.98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13344 16503 21,'9'-23'24,"12"3"-3,5 1-1,-1 3-2,6 10-2,-4 3-3,-2 9-2,-9 8-4,-9 8-1,-11 5-2,-5 6-2,-4-2 0,-2-1-1,3-4 0,2-4 0,10-5-1,6-3 0,7-8 0,8-3 0,2-3 0,1-4 0,0-1 0,-2 0 0,-3 0 0,-6-2 0,-4 0 0,-9 7 0,10-10 0,-10 10-1,0 0 1,0 0 0,-7 11 0,7-11 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1333.61829" units="1/cm"/>
          <inkml:channelProperty channel="Y" name="resolution" value="1777.91638" units="1/cm"/>
          <inkml:channelProperty channel="F" name="resolution" value="0.00051" units="1/dev"/>
        </inkml:channelProperties>
      </inkml:inkSource>
      <inkml:timestamp xml:id="ts0" timeString="2018-10-16T15:22:40.402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13635 16639 14,'-11'22'17,"3"4"-4,-6 0 0,5 2-5,-1-9 0,4-7-4,6-12-1,6-10-1,10-11-1,1-11 2,6-2 1,-2-7 3,1 8-1,-6-2 0,-1 14 0,-12 10 1,-3 11-1,-13 20-1,-4 5-2,-3 8-2,-4 0 0,5 5 0,-2-5-1,5-8 1,7-11 0,9-14-1,0 0 0,24-31 1,-2-1 0,6-8 0,0 1 2,-3 1 0,-2 9-1,-6 10 1,-17 19 0,0 0-1,-10 19 1,-11 10-1,-5 8-2,-1 0 1,-1 1 0,3-6-1,7-10 1,3-10-1,15-12 1,0-16 0,18-12-1,0-8 0,7-4 2,-3 2-2,0 7 2,-6 4-1,-8 13 0,-8 14 0,-12 17 1,-10 12-1,-2 5-1,-4 4 1,3-6-1,1-3 1,8-9-1,16-20 0,0 0 0,7-26 0,10-6 0,8-3 1,0 1-1,-3 4 0,-1 5 1,-11 17-1,-10 8 1,-13 22-1,-8 10 0,-7 4 1,-3 3-2,4-5 1,1-1 0,7-17 0,19-16 0,0 0 1,7-29-1,11-3 0,7-3 1,-3 2-1,-1 6 1,-5 8-1,-16 19 1,0 0-1,-7 12 1,-10 11-1,-3 4 0,2 0 0,2-7 0,6-8 1,10-12-2,6-20 2,12-6-2,4-11 2,4-1 0,-4-1-1,0 8 1,-10 6-1,-12 25 0,0 0 0,-24 25 1,-1 4-1,-8 4 0,0 0 0,6-3 0,5-10 0,10-9 0,12-11 0,6-26 0,12-2 1,6-3-1,2 1 0,-4-2 0,-3 7 0,-7 14 1,-12 11-1,-9 27 0,-10 1 0,-8 9 0,-5-2 0,4 1 1,3-3-1,3-11 0,13-17 1,9-18-1,12-11 0,7-8 1,3-2-1,0-2 0,-3 3 0,-4 9 0,-8 15 0,-7 9 0,-26 30 1,-2 4-2,-3 4 1,0 1 0,0 0 1,6-10-2,10-9 2,15-20-2,2-22 1,20-9 1,4-8-1,4-4 0,1 1 0,-3 3 1,-6 10-1,-9 15 0,-13 14 0,-15 16 0,-8 13 1,-4 3-1,-2 0-1,1 0 1,4-6 1,9-10-2,15-16 2,11-19-1,11-13 0,9-11 1,3-2-1,4-2 0,-4 6 1,-6 3-1,-12 14 0,-16 24 0,-13 5 0,-9 16 0,-12 11 0,-3 6 0,-4-6 0,5 0 0,7-9 0,14-15 1,15-8-1,7-32 0,14-1 0,4-13 1,5 9-1,-1-6 0,-5 9 0,-8 14 0,-16 20 0,-6 8-1,-17 20 1,-7 6 0,-1 3 0,-3 0 0,3-2 0,9-15 1,13-11-1,9-9 0,15-31 1,8-1-1,4-4 0,4 0 0,-5 0 0,-6 10 0,-10 13 0,-10 13 0,-16 21-1,-9 10 1,-3 4 0,-6-1 0,3 1 0,6-5 1,8-15-1,17-15 0,2-17 0,16-12 0,4-8 1,6 2-2,-2-1 2,-5 3-2,-5 16 2,-16 17-1,-16 15 0,-8 16 0,-9 6-1,0 4 2,-1 2-2,3-9 1,10-12 0,21-22 0,0 0 0,18-27 0,10-9 1,3-3-1,6-2 0,-6 7 0,-4 5 0,-7 17 0,-20 12-1,-7 31 2,-12 4-2,-6 11 1,-5 2 0,2-5 0,6-6 0,6-13-1,16-24 2,10-7-1,11-16 0,8-10 0,4-3 1,-4 2 0,-4 5-1,-4 14 0,-21 15 0,3 14 0,-19 16 0,-5 6 0,-4 5 0,3-2-1,7-5 1,6-17 0,9-17 0,21-12 1,7-18-1,7-6 0,-1-4 0,-1 0 1,-2 6-1,-10 18 0,-11 16 0,-15 16 0,-14 14 0,-6 10 0,-6 2 0,3 4 0,4-7 0,5-13 0,19-26 0,0 0 0,27-26 0,4-7 0,4-5 0,-1-3 1,0 5-2,-10 12 2,-10 17-1,-14 16 0,-10 20 0,-12 8 0,-6 4-1,-1 3 1,2-2 0,9-10 0,9-14 1,9-18-2,22-21 1,5-10 1,5-7-1,5-1 0,-3 3 0,-4 4 0,-14 15 0,-16 17 0,0 20 0,-19 16 0,-8 10 0,-5 1 0,1 0 0,3-6 0,10-9 0,8-18 0,10-14 0,25-26 0,0-8 0,6-3 0,1 0 0,-1-1 0,-6 10 1,-11 15-2,-14 13 2,-6 25-1,-13 11 0,-5 5 0,0 2 0,-1-1 0,5-11 0,11-9 0,9-22 0,13-12 0,8-19 0,7-8 0,2-3 0,2 1 0,-6 4 1,-8 12-1,-8 17 0,-10 8 0,-19 29 0,-3 7-1,-9 10 1,-3 0 0,6-4 0,0-6 0,12-15 0,16-21 0,0 0 0,16-38 0,8-4 0,5-3 0,-1-1 1,0 5-2,-3 7 2,-14 14-1,-11 20 0,0 0 0,-21 25 0,0 2 0,-4 6 0,0-6 0,2-2 0,6-7 0,7-15 1,10-15-2,12-13 2,4-8-1,6-4 0,-1-1 0,-2 3-1,-4 7 1,-9 13 0,-6 15 1,-27 3-1,-1 16 0,-10 5 0,1-1-1,0-2 1,4-9-1,20-12-6,13-15-34,25-22 1,18-18-1,6-27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  <inkml:channel name="T" type="integer" max="2.14748E9" units="dev"/>
        </inkml:traceFormat>
        <inkml:channelProperties>
          <inkml:channelProperty channel="X" name="resolution" value="1333.61829" units="1/cm"/>
          <inkml:channelProperty channel="Y" name="resolution" value="1777.91638" units="1/cm"/>
          <inkml:channelProperty channel="F" name="resolution" value="0.00051" units="1/dev"/>
          <inkml:channelProperty channel="T" name="resolution" value="1" units="1/dev"/>
        </inkml:channelProperties>
      </inkml:inkSource>
      <inkml:timestamp xml:id="ts0" timeString="2019-10-22T15:43:17.296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24081 12073 20 0,'0'0'18'16,"0"0"-2"-16,0 0-2 16,0 0-3-16,0 0-2 0,0 0-3 15,0 0 0-15,0 0-1 16,0 0 1-16,0 0-1 15,0 0 0-15,13 7 0 16,-13-7 0-16,13 5 0 0,-1-1-1 16,1 1 0-16,-2-2-2 31,6 1 1-31,-10-1-1 16,-7-3 1-16,15 5 0 15,-15-5 0-15,0 0 0 16,0 0 1-16,-15-8-1 15,15 8 0-15,-24-11 0 16,5 4-1-16,0-4-1 16,8 2 0-16,-1 0 0 0,-4 0-1 15,16 9 0-15,-19-15 0 0,19 15 1 16,-7-11-2 0,7 11 1-16,0 0 0 0,10-4 0 15,-10 4 0-15,13 0 0 16,-2 7 1-16,0 0-1 15,1 3 1 1,3 5 0-16,-11-3-1 16,-1 2 1-16,7 0 0 15,-1-3-1-15,-4 2 1 16,2-3 0-16,-7-10-1 0,-3 9 1 16,3-9 0-1,0 0 0-15,0 0 0 16,-5-14 0-16,-2 5 0 0,-5-1 0 15,5-2 0-15,-3 0-1 16,1 3 1-16,-3-1-1 16,12 10 0-16,-21-13 0 15,21 13 0-15,0 0 0 16,0 0-1-16,0 0 1 0,0 0 0 16,11 9-1-16,-11-9 1 15,25 15 0-15,-11-7 0 16,7 1-1-16,-3 2 2 15,0-6-1-15,-1 4 0 0,-4-3 1 16,-13-6 0-16,15 9 0 16,-15-9 0-16,0 0 0 31,0 0 0-31,-11-12 0 0,-6 4 0 16,1 0 0-16,0-1-1 15,-10 0 1-15,8 2-1 16,3 2 0-16,-1-2 0 15,1 6 1-15,15 1-1 16,0 0 0-16,0 0 0 16,0 0-1-16,0 0 1 0,0 0 0 15,13-9-1-15,-2 9 1 16,4 4 0-16,5 2-1 16,-3 2 1-16,-1 0 0 15,-3 1 1-15,1-2-1 16,6 1 0-16,-20-8 1 15,6 14 0-15,-6-14-1 0,0 0 1 16,-21 0 0-16,6-9 0 16,2 0 0-16,-17-5 0 0,7 0 0 15,-1-4-1 1,6 3 1-16,-2 1-1 16,9-1 0-16,4 6 0 0,-6 1 0 31,13 8-1-31,0 0 1 0,16-6-1 15,0 9 1-15,-16-3-1 16,28 13 1-16,-6-6 0 16,-1 5 0-16,7 1 0 15,-8 0 0-15,0 0 0 16,-5-2 0-16,3-3 1 16,-18-8-1-16,7 14 1 0,-7-14 0 15,0 0 0-15,-12 6 0 16,2-12-1-16,-6-1 1 15,-1 0 0-15,-1-2 0 16,-2-5 0-16,-2 3-1 16,3 0 1-16,2 1-1 15,2 1 0 1,1 3 0-16,2 3 0 16,12 3 0-16,-9 0-1 15,9 0 1-15,15 5-1 16,3 0 1-16,1 0-1 15,-2 2 1-15,4 0 0 0,3 1-1 16,3 2 1 0,-5-3 0-16,-6 0 0 0,-16-7 0 15,0 0 1-15,37 17-1 0,-37-17 1 16,0 0-1-16,-22 5 1 16,3-10 0-16,7-2 0 15,-8 0-1-15,-20-3 0 16,15 0 0-16,3-1 0 15,8 2 0-15,14 9 0 0,-11-14 0 16,11 14 0-16,0 0-1 16,11-2 1-16,-11 2 0 15,32 4-1-15,-16 2 1 16,2 3 0-16,0-3 0 16,4 2-1-16,-7 1 1 31,8-2 0-31,-3 0 1 0,-20-7-1 15,0 9 0-15,0-9 1 16,-8 0-1-16,-8-7 1 16,0 0-1-16,-18-1 1 0,7-2-1 15,2 1 1 1,0-5-1-16,4 4 0 16,5 0 1-16,7 2-2 0,9 8 1 15,0 0 0-15,-4-9 0 0,13 9-1 16,4 5 1-16,1 1-1 15,7 3 1-15,-7 1-1 16,3 2 1-16,14 2 0 16,-12 0-1-16,-5 1 1 31,-2-1 0-31,5-1 0 0,-13-4 1 16,9-4-1-16,-13-5 1 15,-14 4-1-15,4-8 0 16,10 4 1-16,-22-18 0 15,-3 2-1-15,7 2 1 16,-9-1-1-16,8 1 0 16,3-1 0-16,2 5 0 0,14 10 0 15,-10-11 0-15,20 11 0 16,-10 0-1-16,20 7 1 16,-2 1-1-16,1 1 1 15,10 1-1-15,-15-1 1 16,7 1 0-16,-4-1-1 0,-1-6 1 31,4 3 1-31,-10-5-1 0,-10-1 0 16,-9 0 1-1,9 0-1-15,-15-5 1 0,-4 1-1 16,6-3 1-16,-13 4-1 16,7-5 0-16,4 1 1 15,2 2-1-15,13 5 0 16,-14-12 0-16,14 12 0 0,-8-5 0 15,8 5-1-15,0 0 1 16,27-2 0-16,-8 4-1 16,-9 3 1-16,3 0 0 15,-1 2 0-15,5-2-1 16,3 4 1-16,-6-2 0 16,-14-7 0-16,0 13 0 0,0-13 1 15,0 0-1-15,0 0 1 16,-15 5-1-16,-7-10 0 15,4 1 1-15,7-6-1 0,-12 1 1 16,4 0-1-16,19 9 0 16,-16-17 0-1,3 10 0 1,13 7 0-16,0-9 0 16,0 9-1-16,14 0 1 15,-4 0 0-15,-10 0-1 0,27 9 1 16,-10-2 0-16,1 1-1 15,12 4 1-15,-20-3 0 16,-1 0 0-16,9-3 0 16,-18-6 0-16,5 10 0 0,8-7 0 15,-13-3 1-15,-20 0-1 16,20 0 1-16,-5-12-1 16,-14 6 0-16,8-1 1 15,11 7-1-15,-28-16 0 16,19 6 1-16,-5 3-1 15,-6 1 0 1,20 6 0-16,-16-4-1 16,16 4 1-16,0 0 0 15,0 0-1-15,4 11 1 0,8-1 0 16,4 0-1 0,2-1 1-16,3 2 0 0,-2 2-1 15,-6-2 1-15,-13-11 1 16,42 21 0-16,-27-14-1 15,-15-7 1-15,17 7 0 0,-17-7-1 16,0 0 1-16,-13-7-1 16,-8 0 0-16,-1-7 0 15,-2 1 0-15,-12 0 0 16,15 0 0-16,0 1 0 16,-1-1 0-16,17 4 0 0,5 9 0 15,-14-7-1-15,14 7 1 16,15 7 0-16,-3 1-1 15,0 3 1-15,8 1-1 16,-4 4 1-16,12 0 0 16,-3 0 0-16,-12-2-1 31,-13-14 2-31,41 26-1 0,-34-16 0 16,3-8 1-16,-10-2-1 15,0 0 1-15,-12-11-1 16,7-3 1-16,-15 1-2 15,4-3 2-15,7 0-1 0,-11 1 1 16,4 0-1-16,6 4 0 16,10 11 0-16,-12-8 0 0,12 8 0 15,0 0-1-15,20 14 1 16,-6-3 0-16,6-1-1 16,-5 3 1-16,-4-1 0 15,2-1-1-15,-13-11 2 16,15 14-2-16,-15-14 2 31,0 0-1-31,-12 4 0 0,2-8 1 16,0-6-1-16,-4-2 1 15,-5-3-1-15,-4-1 1 16,-1-1-1-16,10-1 0 16,-6 2 0-16,6 4 0 15,14 12 0-15,-8-9 0 16,23 13-1-16,-5 4 1 0,5 6 0 15,1 0-1-15,2 5 1 16,4 1 0-16,0-3 0 16,-10-1 0-16,-12-16 0 0,43 28 1 15,-43-28-1-15,14 12 1 16,-14-12-1-16,-4-12 1 31,-9 1-1-31,6-3 1 0,-22-5-1 16,0 0 0-16,11 1 0 15,-6 0 0-15,-3 6 0 16,15 4 0-16,-4 5 0 16,16 3 0-16,0 0 0 15,3 15-1-15,1-2 1 16,7 2 0-16,7 3-1 0,0 0 1 16,-2 1 0-16,-1-2 0 15,-3-2 0-15,7-2-1 16,-13-3 2-16,-6-10-1 15,0 0 1-15,31 0 0 16,-31 0-1-16,-9-19 0 16,-3 1 1-16,-7 3-1 0,12-7 1 15,-10 4-1-15,-15 4-1 16,9-1 1-16,8 7 0 0,4 4 0 16,11 4 0-1,0 0 0-15,-5 12-1 16,14 3 1-16,-3-3 0 0,-6 2 0 31,13 4 0-31,-6-2 0 0,7-1 0 16,0-1 0-16,-14-6-1 15,0-8 1-15,13 9 1 16,-13-9-1-16,0 0 0 16,13-14 0-16,-35 5 0 15,13-5 1-15,5 1-1 16,-5 1 0-16,-13 0 1 0,5 4-1 15,1 2 0-15,-6 2 0 16,22 4 1-16,-15 0-1 16,2 8 0-16,13-8 0 15,0 16-1-15,0-7 1 16,9 4 0-16,-2-5-1 16,1 1 1-1,6 1 0-15,0-1-1 16,2-2 1-16,7-3 0 15,-5 0 0-15,-11 0 0 16,10-4 0-16,-17 0 0 16,0 0 0-16,0 0 0 0,0 0 0 15,-10-12 1-15,1 2-1 16,-8 0 0-16,-4-4 1 0,9 1-1 16,-2 1 0-16,2 3 1 15,0 0-1-15,2 7 0 16,10 2 0-16,0 0-1 15,0 16 1-15,15-5 0 16,1 6-1-16,-8-2 1 16,-1 3 0-16,-1-4 0 0,4-3-1 15,-3 0 2-15,-7-11-1 16,0 0 0-16,0 0 0 16,0 0 1-16,0-24-1 15,-4 4 0-15,-4-4 0 16,3 1 1-16,-11-1-1 31,16 2 0-31,-8 5 0 0,-8 6 0 16,16 11 0-16,0 0 0 15,-6 13 0-15,2 2 0 16,8 7 0-16,-4 2-1 0,0-1 1 16,8 1 0-1,-8-1 0-15,8-1 0 0,7-3-1 16,-6-4 1-16,3-2 0 0,2-5 0 15,-14-8 0-15,17 3 0 16,-6-3 0-16,-11 0 0 16,0 0 0-16,0-9 0 15,0 9 0-15,0 0 0 16,0 0 0-16,0 0 0 31,-16 7 1-31,11 3-1 0,-9-1 0 16,17 6 0-16,-3 2 0 15,-16 3 1-15,2 2-1 16,14-3 0-16,-14 0 0 16,21-1 0-16,-11-3 0 15,-9-1 0-15,7-4 0 16,0 0 0-16,6-10-2 0,0 12-1 16,0-12-3-16,-9 0-10 15,9 0-29-15,0 0 0 0,-9-12 0 16,9 12 1-1</inkml:trace>
  <inkml:trace contextRef="#ctx0" brushRef="#br0" timeOffset="5251.8126">24183 12120 14 0,'12'-3'32'15,"-2"-4"-5"-15,-10 7-3 16,0-9-4 0,0 0-3-16,0 9-3 15,6-14-3-15,-6 14-2 16,0 0-1-16,0 0-2 15,0 11-1-15,3 4-2 16,-12 3-1-16,-7 3-1 16,10 5 1-16,-3-3-1 15,-7 1-1-15,3-5 1 0,5-2 0 16,2-7 0-16,6-10 0 16,0 0 1-16,11-8 0 15,-6-7 0-15,6-3 0 16,5 1 1-16,-5-3-1 15,-11 3 0-15,7 5 0 16,-1-2 0-16,-6 4-1 0,0 10 0 16,0 0 0-16,0 0-1 15,0 0 1-15,0 0 0 16,-18 0-1-16,18 0 1 0,0 0-1 16,-13-13 1-1,13 13-1-15,-5-18 1 0,5 4-1 31,9 1 0-31,-2 4 0 0,-10-1 0 16,3 10 0-16,0-15 0 16,0 15 0-16,0 0 0 15,0 0 0-15,0 0 0 16,0 15 0-16,6-3 1 16,-9 2-1-16,3 6 0 15,0-2 1-15,-4 2-1 0,-7-3 0 16,11-5 1-16,-5-1-1 15,-4-2 0-15,9-9 0 16,0 0 1-16,0 0-1 16,-9-12 0-16,16 2 0 15,-7-5 1-15,9-2-1 16,4 1 0-16,-1 0 0 0,-1 2 1 16,-11 3-1-16,0 11 1 15,0-10-1-15,0 10 1 0,-9 7-1 16,-10 3 1-1,0 1-1-15,3 3 0 16,9-2 1-16,-17 1-1 0,13-3 0 31,11-10 0-31,-6 9 0 0,6-9 0 16,0 0 0-16,12-15 0 16,-3 1 0-16,14 1-1 15,-6 0 1-15,-9-1 0 16,4 4 0-16,4 0 0 15,-6 5 0-15,4 5 0 16,-14 0 0-16,-10 10 0 0,10 2 1 16,-12-2-1-16,-5 1 1 15,6 2-1-15,-7-1 1 16,-9-2-1-16,14-3 1 16,0-4-1-16,-2-6 1 15,15 3-1-15,10-20 0 16,-4 8-1-1,3-3 1-15,9-4 0 16,-8 1 0-16,20 2 0 16,-12 2-1-16,-5 4 1 15,-3 3 0-15,1 7 0 0,-11 0 0 16,-8 10 1-16,8 2-1 16,-19-1 1-16,10 3 0 15,-7 0-1-15,-7-2 1 16,4-1-1-16,19-11 0 0,-19 13 0 15,9-13 1-15,10 0-1 16,0-15-1-16,16 1 1 16,-1 2 0-16,-5-1-1 15,3 2 1-15,15-3 0 16,-8 3-1-16,-8 8 1 0,1 3 0 16,-13 0 1-16,-13 14-1 15,8-1 1-15,-15-1 0 16,-4 4-1-16,2-1 1 15,-6-1-1-15,3-3 1 16,14-2-1-16,11-9 0 31,0 0 0-31,15 0-1 0,-15 0 1 16,28-6-1-16,-1 1 1 16,-5 0 0-16,-2 1-1 0,4 4 1 15,-24 0 0 1,12 8 1-16,-12-8-1 0,-9 14 1 15,0-3 0-15,0-1 0 16,0-3-1-16,-10-2 1 0,7-5-1 16,12 0 1-16,-7-18-1 15,16 3 0-15,-6 1 0 16,8-4 0-16,9 1-1 16,-7 7 1-16,8 1 0 15,-5 9 0-15,-16 0 0 31,0 18 0-31,6 0 1 0,-17 1 0 16,-3 1-1-16,4 1 1 16,-7-2 0-16,0-6 0 15,17-13-1-15,-14 0 0 16,2-7 2-16,15-8-2 16,2-4 0-16,4-2-2 15,5 2 2-15,-2 3-1 0,5 4 1 16,4 7 0-16,-21 5 0 15,13 12 0-15,-6 2 0 16,-11 3 0-16,4 3 1 16,-9-1-1-16,-12-2 0 0,2-6 2 15,19-11-2-15,-11 4 0 32,0-11 0-32,6-10 0 0,1-4 0 15,8-2 0-15,20 1 0 16,-12 2 0-16,4 5-2 15,-5 6 2-15,-1 5 0 16,-10 4 0-16,21 13 0 16,-17-2 0-16,-22 8 0 15,11-1 2-15,-8 0-2 0,-7 0 0 16,10-4 0-16,-4-9 0 16,-8-5 0-16,24 0 0 15,-13-17 0-15,10-4 0 16,6 0 0-16,10 0 0 15,11-2 0-15,-8 9 0 16,-3 0 0-16,-4 10 0 0,12 6 0 16,-17 10 0-16,-7 4 0 15,-6 5 0-15,-21 3 0 16,16-5 0-16,-7 3 0 0,4-8 0 16,-9-3 0-1,16-7 0-15,10-4 0 0,-4-19 0 31,14 1 0-31,-1-1 0 0,16-5 0 16,-12 5 0-16,-3-1 0 16,-3 8 0-16,4 3 0 15,-11 9 0-15,11 10 0 16,-8 4 0-16,-23 5 0 16,14 0 0-16,6 3 0 15,-12-7 0-15,-4 2 0 0,1-8 0 16,1-9 0-16,0-4 0 15,26-8 0-15,-16-5 0 16,10-4 0-16,-2 5 0 16,6-3 0-16,1 4 0 15,5 8 0-15,-2 7 0 16,-14 0 0 0,3 19 0-16,-8-2 0 15,5 3 0-15,0 0 0 16,-2 3 0-16,-8-3 0 0,0-5 0 15,10-4 0 1,-10-11 0-16,10 0 0 0,0-14 0 16,0-3 0-16,0-3 0 15,7-4 0-15,-7 0 0 0,7 0 0 16,3 8 0-16,-10 5 0 16,8 11 0-16,4 5 0 15,-8 8 0-15,-4 7 0 16,6 7 0-16,-16 0 0 15,-1 2 0-15,11-2 0 16,-10-3 0 0,-3-6 0-16,13-8 0 15,0-10 0-15,0 0 0 16,16-23 0-16,-8-2 0 16,-5-1 0-16,4-2 0 15,8 1 0-15,-6 2 0 16,0 6 0-16,-14 8 0 15,5 11 0-15,17 6 0 0,-17 9 0 16,-4 7 0-16,0 2 0 16,-12 1 0-16,2 4 0 15,8-4 0-15,-9-5 0 16,2-6 0-16,23-9 0 0,-10-5 0 16,4-15 0-16,7-4 0 15,-5-5 0-15,1-3 0 0,13-2 0 16,-11 0 0-16,-5 4 0 15,1 7 0-15,-12 7 0 16,-4 7 0-16,11 4 0 16,-18 5 0-16,5 5 0 15,-3 2 0-15,-8 5 0 32,15-2 0-32,3-2 0 0,6-2 0 15,-10 0 0-15,10-11 0 16,23 5 0-16,-6-7 0 15,-2-5 0-15,-15 7 0 16,17-15 0-16,-3 10 0 16,-14 5 0-16,7-9 0 15,-7 9 0-15,0 0 0 0,-9 14 0 16,9-14 0-16,-9 15 0 16,9-15 0-16,-6 17 0 15,6-17 0-15,-3 11 0 0,3-11 0 16,0 0 0-16,0 0 0 15,0 0 0-15,5-11 0 32,-5 11 0-32,0 0 0 0,0 0 0 15,-16 9 0-15,16-9 0 16,14 17 0-16,-14-5 0 16,5-2 0-16,-5-10 0 15,5 12 0-15,-5-12 0 16,17-8 0-16,-32-3 0 15,15-1 0-15,0-3 0 0,-3-4 0 16,3 0 0-16,-9 2 0 16,-2 4 0-16,2 7 0 15,9 6 0-15,-18 0 0 16,9 10 0-16,-1 3 0 16,-2 7 0-16,2 1 0 15,2 1 0-15,8-2 0 0,0 1 0 16,6-4 0-16,-1-4 0 15,6-4 0-15,-11-9 0 0,14 0 0 16,-1-5 0 0,-6-7 0-16,0-2 0 15,-3-6 0-15,-4-1 0 0,-6 1 0 32,23-2 0-32,-17 3 0 0,-5 5 0 15,5 5 0-15,-11 3 0 16,11 6 0-16,-16 10 0 15,16 4 0-15,-21 3 0 16,10 7 0-16,3 0 0 16,5 3 0-16,-1 2 0 15,-1-2 0-15,1-3 0 0,-1-5 0 16,5 1 0-16,3-11 0 16,13-3 0-16,-16-6 0 15,9-12 0-15,-1-1 0 16,-2-6 0-16,2-8 0 15,-3-3 0-15,-2-2 0 16,-10 0 0 0,11 3 0-16,-9 2 0 15,5 4 0-15,3 4 0 16,-3 8 0-16,0 11 0 16,0 0 0-16,0 0 0 15,0 23 0-15,0-3 0 0,-3 4 0 16,-4 4 0-16,-3 3 0 15,0-1 0-15,10-4 0 0,7-3 0 16,-14-4 0-16,3-4 0 16,4-15 0-16,0 0 0 15,21 0 0-15,-13-15 0 16,5-4 0-16,-13-4 0 16,3-4 0-16,10-7 0 15,-5 4 0 1,2 1 0-16,-3 2 0 15,-7 3 0-15,-7 6 0 16,10 7 0-16,-3 11 0 16,0 0 0-16,0 0 0 15,-12 16 0-15,3 5 0 16,13 3 0-16,-9 4 0 16,5 1 0-16,-9 2 0 0,0-3 0 15,2-6 0-15,12-3 0 16,-5-6 0-16,0-13 0 15,0 0 0-15,0 0 0 0,5-15 0 16,12-6 0 0,-8-4 0-16,-9-4 0 0,8-2 0 15,-1-1 0-15,-2 3 0 0,1 4 0 16,-6 1 0-16,-8 11 0 16,8 13 0-16,0 0 0 15,0 0 0-15,-9 13 0 16,2 10 0-16,0 4 0 15,1 3 0-15,-3 0 0 32,-2-1 0-32,14-3 0 0,-6-4 0 15,-7-7 0-15,13-5 0 16,-3-10 0-16,0 0 0 16,4-25 0-16,-4 3 0 15,0-4 0-15,9-3 0 16,-9-1 0-16,5 2 0 15,4 1 0-15,-3 8 0 0,-10 4 0 16,4 15 0-16,0 0 0 16,0 0 0-16,-4 12 0 0,-2 5 0 15,-3 5 0 1,-4 2 0-16,3 3 0 16,-7-3 0-16,17 0 0 0,-14-7 0 31,6-1 0-31,4-3 0 0,4-13 0 15,10-5 0-15,11-6 0 16,-9-4 0-16,2-4 0 16,-3 0 0-16,6-1 0 15,-10 0 0-15,-4 8 0 16,0 2 0-16,-3 10 0 16,0 0 0-16,-15 1 0 0,6 8 0 15,1 5 0-15,-4 1 0 16,2 0 0-16,-6 2 0 15,-2-1 0-15,1-3 0 16,3-4 0-16,14-9 0 16,0 0 0-16,0 0 0 15,0 0 0-15,21-12 0 0,-3 0 0 16,4-1 0-16,-5 2 0 16,-1 1 0-16,4 1 0 15,-8 4 0-15,-12 5 0 16,0 0 0-16,-17 0 0 0,7 0 0 15,-2 0 0-15,-4 0 0 32,-1 0 0-32,2 0 0 0,15 0 0 15,-19 5 0-15,36-5 0 16,-17 0 0-16,0 0 0 16,10 4 0-16,-10-4-8 15,14 0-33-15,-14 0-7 16,18-4-1-16,-18 4 1 15</inkml:trace>
  <inkml:trace contextRef="#ctx0" brushRef="#br0" timeOffset="7467.942">24212 12119 25 0,'-7'14'23'16,"7"-14"0"-16,0 0-3 15,-10 13-2-15,10-13-3 0,-15 9-4 16,15-9-1-16,-9 10-2 16,9-10-2-16,0 0-1 15,0 0-1-15,0 0 0 0,0-15-1 16,0 2 0-16,14-6-1 16,-14 1 0-16,7-4 0 15,6 2 0-15,-13 1 0 16,6 9 0-16,1-1 0 15,2 5 0-15,-9 6 0 32,0 0 0-32,0 0 0 0,-12 19 0 15,9-2 1-15,-17 3-1 16,6 1 1-16,-6 4-1 16,0-2 1-16,-2-2 0 15,11-4-1-15,4-3 0 16,-6-2 0-16,13-12-1 15,0 0 0-15,0 0 0 0,12 3 0 16,-12-3 0-16,12-20-1 16,5 6 1-16,0-1-1 15,6-2 0-15,-4 1 1 16,1 3-1-16,-13 2 0 16,8 5 0-16,-15 6 0 0,0 0 1 31,0 0-1-31,0 0 1 0,-12 22 0 15,2-7 0-15,3 4 0 16,-7 4 1-16,14 3-1 16,-19-2 0-16,8-2 0 15,7-3 1-15,4-5-1 16,-7-3-1-16,7-11 1 16,-10 6 0-16,10-6 0 0,0-17 0 15,4-1-1-15,-1-5 1 16,7-1-1-16,-6-5 0 15,4-2 0-15,20 3 0 16,-13 5 0-16,-15 3 0 16,2 8 0-16,-2 1 0 15,0 11 0-15,0 0 0 0,0 0 0 16,-22 23 0-16,6-9 1 16,7 6-1-16,-4-3 1 15,3 3-1-15,-5-1 0 16,2-4 1-16,8-2-1 0,5-13 1 15,-11 13 1-15,11-13-2 32,0 0 0-32,19-19 0 15,-12 2 0-15,-2-3 0 0,-2-4 0 16,17-2 0-16,-4 1 0 16,-5 2 0-16,0 5 0 15,-22 5 0-15,11 13 0 16,21 0 0-16,-21 11 0 15,0 9 0-15,-5 9 0 0,-7 4 0 16,-12 6 0-16,14 1 0 16,-2 1 0-16,-7-4 0 15,8-5 0-15,-9-8 0 16,5-9 0-16,15-15 0 16,11 4 0-16,-8-15 0 15,-3-7 0 1,0-8 0-16,10-3 0 15,15-3 0-15,-14-6 0 16,-5 2 0-16,8 8 0 16,-9 0 0-16,-5 8 0 15,0 3 0-15,0 17-6 16,-19-11-29-16,10 11-13 16,9 0 0-16,-36 11 0 0</inkml:trace>
  <inkml:trace contextRef="#ctx0" brushRef="#br0" timeOffset="14272.0031">24175 12201 45 0,'0'0'36'16,"0"0"-9"-16,0 0-4 31,0 0-5-31,0 0-5 0,0 0-3 16,0 0-2-16,0 0-2 16,0 0-1-16,-4-14-1 15,4 14-2-15,7-18 1 16,-3 4-1-16,9-2 0 15,-13-1 0-15,-3 0 0 16,11 2 0-16,-1 5 0 0,-7 10 0 16,0 0 0-16,0 0 1 0,-15 14-1 15,15 6 0 1,-4 7 0-16,-6 4 0 0,4 3-1 16,-1 1 1-16,-2 0-1 15,15-6 0-15,-3-9 0 31,-3-4 0-31,9-6 1 0,-9-10-2 16,0 0 2-16,10-24-2 16,1-2 1-16,-4-4 0 15,-1-2 0-15,-6-6-1 16,7 6 0-16,7 0 0 16,2 5 0-16,-10 7 0 15,-3 7 0-15,-3 13 0 0,-16-4 1 16,16 4-1-16,0 24 0 15,-15-3 0-15,6 2 1 16,-3 5-1-16,3 1 1 16,9-1 0-16,3-2-1 15,-10-2 1-15,3-4-1 0,-3-11 1 16,7-9-1-16,0 0 1 16,7-17-1-16,-7-4 1 15,0-5-1-15,0-7 0 16,4-4 1-16,7 2-1 0,-11 0 0 15,-4 6 0-15,0 5 1 16,-1 5-1-16,0 9 0 31,5 10 0-31,0 0 0 0,-4 25 0 16,0-5 0-16,4 6 0 16,-12 4 0-16,12 2 0 15,-2 0 0-15,-11-5 0 16,9-3 0-16,-2-9 1 15,1-3-1-15,15-12 0 16,-10 0 0-16,5-17 0 0,-5-3 0 16,7-7 1-16,-1 0-1 15,1-3 0-15,-2 3 0 16,-12 3 0-16,7 6 0 16,2 3 0-16,-2 15 0 15,0 0 0-15,0 0 0 16,-2 9 0-1,8 8 0-15,-6 0 0 16,-4 2 0-16,9 3 0 16,-5 0 0-16,-12-3 0 0,12-3 0 15,11-3 0 1,-19-3 0-16,8-10 2 0,11 5-2 16,-11-5 0-16,0-19 0 15,11 4 0-15,-4-7 0 16,-12 2 0-16,23-2 0 0,-13-2 0 15,1 5 0-15,1 5 0 16,-7 1 0-16,10 9 0 16,-10 4 0-16,0 12 0 15,-4 2 0-15,4 6 0 16,-8 2 0 0,5 4 0-16,-1 4 0 15,-15 0 0-15,8-3 0 16,5-2 0-16,-11-7 0 15,8-3 0-15,4-5 0 16,5-10 0-16,0 0 0 16,0-15 0-16,0-5 0 15,11-3 0-15,2-1 0 0,-19-6 0 16,6 0 0-16,0 5 0 16,-3 0 0-16,12 6 0 15,3 7 0-15,-12 12 0 16,0 0 0-16,15 5 0 0,-11 11 0 15,2 6 0-15,-9 10 0 16,-10 5 0-16,-4 6 0 0,13-2 0 16,-25-2 0-16,11-3 0 15,-3-2 0-15,-4-8 0 16,8-11 0-16,3-7 0 16,0-8 0-16,3-12 0 15,6-5 0-15,-7-5 0 31,12-5 0-31,11-2 0 0,-5 1 0 16,5 5 0-16,3-1 0 16,1 7 0-16,-1 3 0 15,12 3 0-15,-9 5 0 16,-6 6 0-16,8 0 0 16,-5 2 0-16,-14-2 0 15,24 16 0-15,-27-3 0 0,-10 9 0 16,0 0 0-16,-12 4 0 15,-6 0 0-15,-4 3 0 16,11-4 0-16,-8-2 0 0,13-5 0 16,4-10 0-1,-1-8 0-15,16 0 0 0,11-27 0 32,-1-1 0-32,6-4 0 15,-3-2 0-15,5-3 0 0,7 1 0 16,8 6 0-16,-8 5 0 15,3 9 0-15,-4 5 0 16,-3 8 0-16,-1 3 0 16,-1 5 0-16,-7 6 0 15,-9 2 0-15,-3 0 0 0,-18 0 0 16,9-1 0-16,-11 1 0 16,-3-5 0-16,-1-3 0 15,-5-5 0-15,6-9 0 16,9-4 0-16,10-2 0 15,-5-7 0-15,9-1 0 16,3-2 0-16,3-2 0 0,11 7 0 16,10 2 0-16,-9 6 0 15,-3 3 0-15,2 8 0 16,3 1 0-16,-9 9 0 16,5 1 0-16,-20 7 0 15,-13 3 0-15,7 1 0 0,-9-2 0 31,-7 2 0-31,2-7 0 0,1-2 0 16,-6-8 0-16,12-4 0 16,6-14 0-16,11 2 0 15,0-8 0-15,21 1 0 16,-10 1 0-16,6 1 0 16,0 6 0-16,6 7 0 15,-3 4 0-15,-13 14 0 0,13 3 0 16,-14 3 0-16,-4 3 0 15,13 2 0-15,-5 1 0 16,-10-2 0-16,-7-7 0 16,-4-2 0-16,-5-11 0 15,7-4 0-15,9 0 0 16,-30-19 0 0,7 2 0-16,11-5 0 15,-1-2 0-15,21 2 0 16,-8 3 0-16,0 7 0 15,0 12 0-15,17-13 0 16,-7 18 0-16,6 6 0 0,3 5 0 16,-13 4 0-16,1 2 0 15,-7 0 0-15,7-2 0 16,-15 1 0-16,8-5 0 0,-8-6 0 16,-10-10 0-16,8 0 0 15,-6-14 0-15,11-6 0 16,-7-2 0-16,2-7 0 15,-2 3 0-15,12-3 0 16,0 3 0-16,4 10 0 0,4 2 0 16,-8 14 0-16,0 0 0 15,31 15 0-15,-20 2 0 16,-5 7 0-16,8-1 0 16,-14 2 0-16,5 2 0 15,1-7 0-15,1-3 0 31,-13-6 0-31,6-11 0 0,0 0 0 16,0 0 0-16,-5-26 0 16,1 4 0-16,4-5 0 15,0 4 0-15,-7-2 0 0,7 5 0 16,11 3 0 0,-11 8 0-16,0 9 0 0,0 0 0 15,0 22 0-15,-9-1 0 16,12 3 0-16,-19 3 0 0,3 1 0 15,6-2 0-15,-7-3 0 16,4-7 0-16,10-7 0 16,0-9 0-16,9-9 0 15,6-6 0-15,-3-5 0 32,-4 0 0-32,7-1 0 0,1 2 0 15,-6 5 0-15,-10 14 0 16,0-9 0-16,-11 15 0 15,8 3 0-15,-5 4 0 16,-7 3 0-16,-1 1 0 16,1 1 0-16,1-2 0 15,-5-7 0-15,19-9 0 0,-15 15 0 16,15-15 0-16,0 0 0 16,0 0 0-16,0 0 0 15,-8-12 0-15,8 12 0 16,0 0-6-16,0 0-41 15,-16 4-2-15,0-4 0 0,3-4 1 32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99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l-G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99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289062-E051-4BCA-AA8C-6B3C1D6CCA96}" type="datetimeFigureOut">
              <a:rPr lang="el-GR" smtClean="0"/>
              <a:t>31/5/2020</a:t>
            </a:fld>
            <a:endParaRPr lang="el-G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90625" y="1243013"/>
            <a:ext cx="4476750" cy="33575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l-G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787126"/>
            <a:ext cx="5486400" cy="391674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l-G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48185"/>
            <a:ext cx="2971800" cy="499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l-G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9448185"/>
            <a:ext cx="2971800" cy="499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650A59-FFED-41A9-BB35-C17ACF6B62EB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3965603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90625" y="1243013"/>
            <a:ext cx="4476750" cy="33575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650A59-FFED-41A9-BB35-C17ACF6B62EB}" type="slidenum">
              <a:rPr lang="el-GR" smtClean="0"/>
              <a:t>1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8093704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650A59-FFED-41A9-BB35-C17ACF6B62EB}" type="slidenum">
              <a:rPr lang="el-GR" smtClean="0">
                <a:solidFill>
                  <a:prstClr val="black"/>
                </a:solidFill>
              </a:rPr>
              <a:pPr/>
              <a:t>45</a:t>
            </a:fld>
            <a:endParaRPr lang="el-G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72060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650A59-FFED-41A9-BB35-C17ACF6B62EB}" type="slidenum">
              <a:rPr lang="el-GR" smtClean="0">
                <a:solidFill>
                  <a:prstClr val="black"/>
                </a:solidFill>
              </a:rPr>
              <a:pPr/>
              <a:t>46</a:t>
            </a:fld>
            <a:endParaRPr lang="el-G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15291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650A59-FFED-41A9-BB35-C17ACF6B62EB}" type="slidenum">
              <a:rPr lang="el-GR" smtClean="0">
                <a:solidFill>
                  <a:prstClr val="black"/>
                </a:solidFill>
              </a:rPr>
              <a:pPr/>
              <a:t>47</a:t>
            </a:fld>
            <a:endParaRPr lang="el-G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04654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650A59-FFED-41A9-BB35-C17ACF6B62EB}" type="slidenum">
              <a:rPr lang="el-GR" smtClean="0">
                <a:solidFill>
                  <a:prstClr val="black"/>
                </a:solidFill>
              </a:rPr>
              <a:pPr/>
              <a:t>48</a:t>
            </a:fld>
            <a:endParaRPr lang="el-G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68122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650A59-FFED-41A9-BB35-C17ACF6B62EB}" type="slidenum">
              <a:rPr lang="el-GR" smtClean="0">
                <a:solidFill>
                  <a:prstClr val="black"/>
                </a:solidFill>
              </a:rPr>
              <a:pPr/>
              <a:t>49</a:t>
            </a:fld>
            <a:endParaRPr lang="el-G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98720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650A59-FFED-41A9-BB35-C17ACF6B62EB}" type="slidenum">
              <a:rPr lang="el-GR" smtClean="0">
                <a:solidFill>
                  <a:prstClr val="black"/>
                </a:solidFill>
              </a:rPr>
              <a:pPr/>
              <a:t>50</a:t>
            </a:fld>
            <a:endParaRPr lang="el-G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51598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650A59-FFED-41A9-BB35-C17ACF6B62EB}" type="slidenum">
              <a:rPr lang="el-GR" smtClean="0">
                <a:solidFill>
                  <a:prstClr val="black"/>
                </a:solidFill>
              </a:rPr>
              <a:pPr/>
              <a:t>51</a:t>
            </a:fld>
            <a:endParaRPr lang="el-G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01144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650A59-FFED-41A9-BB35-C17ACF6B62EB}" type="slidenum">
              <a:rPr lang="el-GR" smtClean="0">
                <a:solidFill>
                  <a:prstClr val="black"/>
                </a:solidFill>
              </a:rPr>
              <a:pPr/>
              <a:t>52</a:t>
            </a:fld>
            <a:endParaRPr lang="el-G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66938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650A59-FFED-41A9-BB35-C17ACF6B62EB}" type="slidenum">
              <a:rPr lang="el-GR" smtClean="0">
                <a:solidFill>
                  <a:prstClr val="black"/>
                </a:solidFill>
              </a:rPr>
              <a:pPr/>
              <a:t>9</a:t>
            </a:fld>
            <a:endParaRPr lang="el-G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26600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650A59-FFED-41A9-BB35-C17ACF6B62EB}" type="slidenum">
              <a:rPr lang="el-GR" smtClean="0">
                <a:solidFill>
                  <a:prstClr val="black"/>
                </a:solidFill>
              </a:rPr>
              <a:pPr/>
              <a:t>27</a:t>
            </a:fld>
            <a:endParaRPr lang="el-G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77683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650A59-FFED-41A9-BB35-C17ACF6B62EB}" type="slidenum">
              <a:rPr lang="el-GR" smtClean="0"/>
              <a:t>32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2693018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650A59-FFED-41A9-BB35-C17ACF6B62EB}" type="slidenum">
              <a:rPr lang="el-GR" smtClean="0">
                <a:solidFill>
                  <a:prstClr val="black"/>
                </a:solidFill>
              </a:rPr>
              <a:pPr/>
              <a:t>40</a:t>
            </a:fld>
            <a:endParaRPr lang="el-G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34254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650A59-FFED-41A9-BB35-C17ACF6B62EB}" type="slidenum">
              <a:rPr lang="el-GR" smtClean="0">
                <a:solidFill>
                  <a:prstClr val="black"/>
                </a:solidFill>
              </a:rPr>
              <a:pPr/>
              <a:t>41</a:t>
            </a:fld>
            <a:endParaRPr lang="el-G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72944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650A59-FFED-41A9-BB35-C17ACF6B62EB}" type="slidenum">
              <a:rPr lang="el-GR" smtClean="0">
                <a:solidFill>
                  <a:prstClr val="black"/>
                </a:solidFill>
              </a:rPr>
              <a:pPr/>
              <a:t>42</a:t>
            </a:fld>
            <a:endParaRPr lang="el-G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70822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650A59-FFED-41A9-BB35-C17ACF6B62EB}" type="slidenum">
              <a:rPr lang="el-GR" smtClean="0">
                <a:solidFill>
                  <a:prstClr val="black"/>
                </a:solidFill>
              </a:rPr>
              <a:pPr/>
              <a:t>43</a:t>
            </a:fld>
            <a:endParaRPr lang="el-G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23809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650A59-FFED-41A9-BB35-C17ACF6B62EB}" type="slidenum">
              <a:rPr lang="el-GR" smtClean="0">
                <a:solidFill>
                  <a:prstClr val="black"/>
                </a:solidFill>
              </a:rPr>
              <a:pPr/>
              <a:t>44</a:t>
            </a:fld>
            <a:endParaRPr lang="el-G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50701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41B110-FDA8-42CB-9F35-A5A5965B24FE}" type="datetimeFigureOut">
              <a:rPr lang="el-GR" smtClean="0"/>
              <a:t>31/5/2020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CA466-1C90-4190-8E16-75752F0D9C57}" type="slidenum">
              <a:rPr lang="el-GR" smtClean="0"/>
              <a:t>‹#›</a:t>
            </a:fld>
            <a:endParaRPr lang="el-GR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57776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41B110-FDA8-42CB-9F35-A5A5965B24FE}" type="datetimeFigureOut">
              <a:rPr lang="el-GR" smtClean="0"/>
              <a:t>31/5/2020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CA466-1C90-4190-8E16-75752F0D9C57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5302430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4779"/>
            <a:ext cx="1971675" cy="575742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4779"/>
            <a:ext cx="5800725" cy="5757420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41B110-FDA8-42CB-9F35-A5A5965B24FE}" type="datetimeFigureOut">
              <a:rPr lang="el-GR" smtClean="0"/>
              <a:t>31/5/2020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CA466-1C90-4190-8E16-75752F0D9C57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8343287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41B110-FDA8-42CB-9F35-A5A5965B24FE}" type="datetimeFigureOut">
              <a:rPr lang="el-GR" smtClean="0"/>
              <a:t>31/5/2020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CA466-1C90-4190-8E16-75752F0D9C57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5124455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41B110-FDA8-42CB-9F35-A5A5965B24FE}" type="datetimeFigureOut">
              <a:rPr lang="el-GR" smtClean="0"/>
              <a:t>31/5/2020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CA466-1C90-4190-8E16-75752F0D9C57}" type="slidenum">
              <a:rPr lang="el-GR" smtClean="0"/>
              <a:t>‹#›</a:t>
            </a:fld>
            <a:endParaRPr lang="el-GR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82458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4"/>
            <a:ext cx="370332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6"/>
            <a:ext cx="3703320" cy="402335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41B110-FDA8-42CB-9F35-A5A5965B24FE}" type="datetimeFigureOut">
              <a:rPr lang="el-GR" smtClean="0"/>
              <a:t>31/5/2020</a:t>
            </a:fld>
            <a:endParaRPr lang="el-G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CA466-1C90-4190-8E16-75752F0D9C57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2379186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4"/>
            <a:ext cx="3703320" cy="32867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2867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41B110-FDA8-42CB-9F35-A5A5965B24FE}" type="datetimeFigureOut">
              <a:rPr lang="el-GR" smtClean="0"/>
              <a:t>31/5/2020</a:t>
            </a:fld>
            <a:endParaRPr lang="el-G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CA466-1C90-4190-8E16-75752F0D9C57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8819395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41B110-FDA8-42CB-9F35-A5A5965B24FE}" type="datetimeFigureOut">
              <a:rPr lang="el-GR" smtClean="0"/>
              <a:t>31/5/2020</a:t>
            </a:fld>
            <a:endParaRPr lang="el-G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CA466-1C90-4190-8E16-75752F0D9C57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5486548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41B110-FDA8-42CB-9F35-A5A5965B24FE}" type="datetimeFigureOut">
              <a:rPr lang="el-GR" smtClean="0"/>
              <a:t>31/5/2020</a:t>
            </a:fld>
            <a:endParaRPr lang="el-G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l-G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CA466-1C90-4190-8E16-75752F0D9C57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8854331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0237" y="731520"/>
            <a:ext cx="5009393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3941B110-FDA8-42CB-9F35-A5A5965B24FE}" type="datetimeFigureOut">
              <a:rPr lang="el-GR" smtClean="0"/>
              <a:t>31/5/2020</a:t>
            </a:fld>
            <a:endParaRPr lang="el-G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l-G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7ACA466-1C90-4190-8E16-75752F0D9C57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199487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9520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59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41B110-FDA8-42CB-9F35-A5A5965B24FE}" type="datetimeFigureOut">
              <a:rPr lang="el-GR" smtClean="0"/>
              <a:t>31/5/2020</a:t>
            </a:fld>
            <a:endParaRPr lang="el-G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CA466-1C90-4190-8E16-75752F0D9C57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8491286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914400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5"/>
            <a:ext cx="9144001" cy="65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3941B110-FDA8-42CB-9F35-A5A5965B24FE}" type="datetimeFigureOut">
              <a:rPr lang="el-GR" smtClean="0"/>
              <a:t>31/5/2020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97ACA466-1C90-4190-8E16-75752F0D9C57}" type="slidenum">
              <a:rPr lang="el-GR" smtClean="0"/>
              <a:t>‹#›</a:t>
            </a:fld>
            <a:endParaRPr lang="el-GR"/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737845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51438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10" Type="http://schemas.openxmlformats.org/officeDocument/2006/relationships/image" Target="NUL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18" Type="http://schemas.openxmlformats.org/officeDocument/2006/relationships/image" Target="NULL"/><Relationship Id="rId3" Type="http://schemas.openxmlformats.org/officeDocument/2006/relationships/customXml" Target="../ink/ink3.xml"/><Relationship Id="rId7" Type="http://schemas.openxmlformats.org/officeDocument/2006/relationships/image" Target="NULL"/><Relationship Id="rId12" Type="http://schemas.openxmlformats.org/officeDocument/2006/relationships/image" Target="NULL"/><Relationship Id="rId17" Type="http://schemas.openxmlformats.org/officeDocument/2006/relationships/image" Target="NULL"/><Relationship Id="rId2" Type="http://schemas.openxmlformats.org/officeDocument/2006/relationships/image" Target="../media/image16.png"/><Relationship Id="rId16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customXml" Target="../ink/ink4.xml"/><Relationship Id="rId1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6.png"/><Relationship Id="rId7" Type="http://schemas.openxmlformats.org/officeDocument/2006/relationships/image" Target="../media/image2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../media/image27.png"/><Relationship Id="rId9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../media/image38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../media/image37.png"/><Relationship Id="rId5" Type="http://schemas.openxmlformats.org/officeDocument/2006/relationships/image" Target="NULL"/><Relationship Id="rId10" Type="http://schemas.openxmlformats.org/officeDocument/2006/relationships/image" Target="../media/image36.png"/><Relationship Id="rId9" Type="http://schemas.openxmlformats.org/officeDocument/2006/relationships/image" Target="NUL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NUL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NULL"/><Relationship Id="rId4" Type="http://schemas.openxmlformats.org/officeDocument/2006/relationships/image" Target="../media/image52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55.png"/><Relationship Id="rId7" Type="http://schemas.openxmlformats.org/officeDocument/2006/relationships/image" Target="NUL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10" Type="http://schemas.openxmlformats.org/officeDocument/2006/relationships/image" Target="NULL"/><Relationship Id="rId4" Type="http://schemas.openxmlformats.org/officeDocument/2006/relationships/image" Target="../media/image56.png"/><Relationship Id="rId9" Type="http://schemas.openxmlformats.org/officeDocument/2006/relationships/image" Target="../media/image5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3" Type="http://schemas.openxmlformats.org/officeDocument/2006/relationships/image" Target="../media/image60.png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3" Type="http://schemas.openxmlformats.org/officeDocument/2006/relationships/image" Target="../media/image61.png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10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3" Type="http://schemas.openxmlformats.org/officeDocument/2006/relationships/image" Target="../media/image62.png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10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0.xml"/><Relationship Id="rId3" Type="http://schemas.microsoft.com/office/2007/relationships/media" Target="../media/media2.mp4"/><Relationship Id="rId7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11" Type="http://schemas.openxmlformats.org/officeDocument/2006/relationships/image" Target="../media/image65.png"/><Relationship Id="rId5" Type="http://schemas.microsoft.com/office/2007/relationships/media" Target="../media/media3.mp4"/><Relationship Id="rId10" Type="http://schemas.openxmlformats.org/officeDocument/2006/relationships/image" Target="../media/image64.png"/><Relationship Id="rId4" Type="http://schemas.openxmlformats.org/officeDocument/2006/relationships/video" Target="../media/media2.mp4"/><Relationship Id="rId9" Type="http://schemas.openxmlformats.org/officeDocument/2006/relationships/image" Target="../media/image6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66.emf"/><Relationship Id="rId7" Type="http://schemas.openxmlformats.org/officeDocument/2006/relationships/image" Target="NUL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11" Type="http://schemas.openxmlformats.org/officeDocument/2006/relationships/image" Target="NULL"/><Relationship Id="rId5" Type="http://schemas.openxmlformats.org/officeDocument/2006/relationships/image" Target="../media/image68.emf"/><Relationship Id="rId10" Type="http://schemas.openxmlformats.org/officeDocument/2006/relationships/image" Target="NULL"/><Relationship Id="rId4" Type="http://schemas.openxmlformats.org/officeDocument/2006/relationships/image" Target="../media/image67.emf"/><Relationship Id="rId9" Type="http://schemas.openxmlformats.org/officeDocument/2006/relationships/image" Target="NUL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18" Type="http://schemas.openxmlformats.org/officeDocument/2006/relationships/image" Target="NULL"/><Relationship Id="rId3" Type="http://schemas.openxmlformats.org/officeDocument/2006/relationships/image" Target="../media/image66.emf"/><Relationship Id="rId7" Type="http://schemas.openxmlformats.org/officeDocument/2006/relationships/image" Target="NULL"/><Relationship Id="rId12" Type="http://schemas.openxmlformats.org/officeDocument/2006/relationships/image" Target="NULL"/><Relationship Id="rId17" Type="http://schemas.openxmlformats.org/officeDocument/2006/relationships/image" Target="NULL"/><Relationship Id="rId2" Type="http://schemas.openxmlformats.org/officeDocument/2006/relationships/notesSlide" Target="../notesSlides/notesSlide13.xml"/><Relationship Id="rId16" Type="http://schemas.openxmlformats.org/officeDocument/2006/relationships/image" Target="NULL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69.emf"/><Relationship Id="rId5" Type="http://schemas.openxmlformats.org/officeDocument/2006/relationships/image" Target="../media/image68.emf"/><Relationship Id="rId15" Type="http://schemas.openxmlformats.org/officeDocument/2006/relationships/image" Target="NULL"/><Relationship Id="rId10" Type="http://schemas.openxmlformats.org/officeDocument/2006/relationships/image" Target="NULL"/><Relationship Id="rId19" Type="http://schemas.openxmlformats.org/officeDocument/2006/relationships/image" Target="NULL"/><Relationship Id="rId4" Type="http://schemas.openxmlformats.org/officeDocument/2006/relationships/image" Target="../media/image67.emf"/><Relationship Id="rId9" Type="http://schemas.openxmlformats.org/officeDocument/2006/relationships/image" Target="NULL"/><Relationship Id="rId14" Type="http://schemas.openxmlformats.org/officeDocument/2006/relationships/image" Target="NUL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em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74.png"/><Relationship Id="rId7" Type="http://schemas.openxmlformats.org/officeDocument/2006/relationships/image" Target="NUL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emf"/><Relationship Id="rId10" Type="http://schemas.openxmlformats.org/officeDocument/2006/relationships/image" Target="NULL"/><Relationship Id="rId4" Type="http://schemas.openxmlformats.org/officeDocument/2006/relationships/image" Target="../media/image68.emf"/><Relationship Id="rId9" Type="http://schemas.openxmlformats.org/officeDocument/2006/relationships/image" Target="NUL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../media/image7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922602"/>
            <a:ext cx="7543800" cy="733806"/>
          </a:xfrm>
        </p:spPr>
        <p:txBody>
          <a:bodyPr>
            <a:normAutofit fontScale="90000"/>
          </a:bodyPr>
          <a:lstStyle/>
          <a:p>
            <a:pPr algn="ctr"/>
            <a:r>
              <a:rPr lang="el-GR" sz="4500" dirty="0" smtClean="0"/>
              <a:t>Επεξεργασία Σήματος</a:t>
            </a:r>
            <a:br>
              <a:rPr lang="el-GR" sz="4500" dirty="0" smtClean="0"/>
            </a:br>
            <a:r>
              <a:rPr lang="el-GR" sz="4500" dirty="0" smtClean="0"/>
              <a:t>Διακριτού Χρόνου</a:t>
            </a:r>
            <a:endParaRPr lang="el-GR" sz="45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2960" y="1961804"/>
            <a:ext cx="7543800" cy="3371850"/>
          </a:xfrm>
        </p:spPr>
        <p:txBody>
          <a:bodyPr/>
          <a:lstStyle/>
          <a:p>
            <a:r>
              <a:rPr lang="el-GR" dirty="0" smtClean="0"/>
              <a:t> 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l-GR" dirty="0"/>
          </a:p>
        </p:txBody>
      </p:sp>
      <p:sp>
        <p:nvSpPr>
          <p:cNvPr id="4" name="Rectangle 3"/>
          <p:cNvSpPr/>
          <p:nvPr/>
        </p:nvSpPr>
        <p:spPr>
          <a:xfrm>
            <a:off x="0" y="244185"/>
            <a:ext cx="9144000" cy="74814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sz="1350"/>
          </a:p>
        </p:txBody>
      </p:sp>
      <p:sp>
        <p:nvSpPr>
          <p:cNvPr id="5" name="Rectangle 4"/>
          <p:cNvSpPr/>
          <p:nvPr/>
        </p:nvSpPr>
        <p:spPr>
          <a:xfrm>
            <a:off x="0" y="6579018"/>
            <a:ext cx="9144000" cy="74814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sz="1350"/>
          </a:p>
        </p:txBody>
      </p:sp>
      <p:sp>
        <p:nvSpPr>
          <p:cNvPr id="6" name="TextBox 5"/>
          <p:cNvSpPr txBox="1"/>
          <p:nvPr/>
        </p:nvSpPr>
        <p:spPr>
          <a:xfrm>
            <a:off x="822960" y="3607725"/>
            <a:ext cx="710738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l-GR" sz="2100" dirty="0"/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l-GR" sz="2100" dirty="0" smtClean="0"/>
              <a:t>Συστήματα στο χώρο του </a:t>
            </a:r>
            <a:r>
              <a:rPr lang="en-US" sz="2100" dirty="0" smtClean="0"/>
              <a:t>Fourier</a:t>
            </a:r>
            <a:endParaRPr lang="el-GR" sz="2100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90949"/>
            <a:ext cx="9144000" cy="152746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085293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7282" y="343939"/>
                <a:ext cx="9056718" cy="6226233"/>
              </a:xfrm>
            </p:spPr>
            <p:txBody>
              <a:bodyPr>
                <a:normAutofit/>
              </a:bodyPr>
              <a:lstStyle/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l-GR" b="1" dirty="0" smtClean="0"/>
                  <a:t> Απόκριση σε Συχνότητα</a:t>
                </a:r>
                <a:endParaRPr lang="el-GR" dirty="0" smtClean="0"/>
              </a:p>
              <a:p>
                <a:pPr>
                  <a:lnSpc>
                    <a:spcPct val="100000"/>
                  </a:lnSpc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l-GR" dirty="0" smtClean="0"/>
                  <a:t> Άρα</a:t>
                </a:r>
              </a:p>
              <a:p>
                <a:pPr marL="0">
                  <a:lnSpc>
                    <a:spcPct val="100000"/>
                  </a:lnSpc>
                  <a:buClrTx/>
                  <a:buSzPct val="1200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l-GR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l-G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𝐻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sSub>
                                    <m:sSubPr>
                                      <m:ctrlPr>
                                        <a:rPr lang="el-G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l-GR" i="1">
                                          <a:latin typeface="Cambria Math" panose="02040503050406030204" pitchFamily="18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l-GR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sup>
                              </m:sSup>
                            </m:e>
                          </m:d>
                        </m:e>
                      </m:d>
                      <m:f>
                        <m:fPr>
                          <m:ctrlPr>
                            <a:rPr lang="el-G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num>
                        <m:den>
                          <m:r>
                            <a:rPr lang="el-GR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  <m:sSub>
                            <m:sSubPr>
                              <m:ctrlPr>
                                <a:rPr lang="el-G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l-GR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l-GR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l-GR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l-GR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l-GR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l-G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b="0" i="1" smtClean="0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sSub>
                                    <m:sSubPr>
                                      <m:ctrlPr>
                                        <a:rPr lang="el-G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l-GR" b="0" i="1" smtClean="0">
                                          <a:latin typeface="Cambria Math" panose="02040503050406030204" pitchFamily="18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l-GR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sup>
                              </m:sSup>
                            </m:e>
                          </m:d>
                          <m:r>
                            <a:rPr lang="el-GR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l-GR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|"/>
                          <m:endChr m:val="|"/>
                          <m:ctrlPr>
                            <a:rPr lang="el-G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𝐻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sSub>
                                    <m:sSubPr>
                                      <m:ctrlPr>
                                        <a:rPr lang="el-G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l-GR" i="1">
                                          <a:latin typeface="Cambria Math" panose="02040503050406030204" pitchFamily="18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l-GR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sup>
                              </m:sSup>
                            </m:e>
                          </m:d>
                        </m:e>
                      </m:d>
                      <m:f>
                        <m:fPr>
                          <m:ctrlPr>
                            <a:rPr lang="el-G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num>
                        <m:den>
                          <m:r>
                            <a:rPr lang="el-GR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l-GR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  <m:sSub>
                            <m:sSubPr>
                              <m:ctrlPr>
                                <a:rPr lang="el-G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l-GR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l-GR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l-GR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l-GR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l-GR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l-G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b="0" i="1" smtClean="0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sSub>
                                    <m:sSubPr>
                                      <m:ctrlPr>
                                        <a:rPr lang="el-G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l-GR" b="0" i="1" smtClean="0">
                                          <a:latin typeface="Cambria Math" panose="02040503050406030204" pitchFamily="18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l-GR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sup>
                              </m:sSup>
                            </m:e>
                          </m:d>
                          <m:r>
                            <a:rPr lang="el-GR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l-GR" i="1" dirty="0" smtClean="0">
                  <a:latin typeface="Cambria Math" panose="02040503050406030204" pitchFamily="18" charset="0"/>
                </a:endParaRPr>
              </a:p>
              <a:p>
                <a:pPr marL="0">
                  <a:lnSpc>
                    <a:spcPct val="100000"/>
                  </a:lnSpc>
                  <a:buClrTx/>
                  <a:buSzPct val="1200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d>
                        <m:dPr>
                          <m:begChr m:val="|"/>
                          <m:endChr m:val="|"/>
                          <m:ctrlPr>
                            <a:rPr lang="el-G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𝐻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sSub>
                                    <m:sSubPr>
                                      <m:ctrlPr>
                                        <a:rPr lang="el-G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l-GR" i="1">
                                          <a:latin typeface="Cambria Math" panose="02040503050406030204" pitchFamily="18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l-GR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sup>
                              </m:sSup>
                            </m:e>
                          </m:d>
                        </m:e>
                      </m:d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l-G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l-GR" b="0" i="1" smtClean="0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l-GR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l-GR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l-G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l-GR" b="0" i="1" smtClean="0">
                                      <a:latin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sSub>
                                        <m:sSubPr>
                                          <m:ctrlPr>
                                            <a:rPr lang="el-GR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l-GR" b="0" i="1" smtClean="0">
                                              <a:latin typeface="Cambria Math" panose="02040503050406030204" pitchFamily="18" charset="0"/>
                                            </a:rPr>
                                            <m:t>𝜔</m:t>
                                          </m:r>
                                        </m:e>
                                        <m:sub>
                                          <m:r>
                                            <a:rPr lang="el-GR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sup>
                                  </m:sSup>
                                </m:e>
                              </m:d>
                            </m:e>
                          </m:d>
                          <m:r>
                            <a:rPr lang="el-GR" b="0" i="1" smtClean="0">
                              <a:latin typeface="Cambria Math" panose="02040503050406030204" pitchFamily="18" charset="0"/>
                            </a:rPr>
                            <m:t>                                          </m:t>
                          </m:r>
                        </m:e>
                      </m:func>
                    </m:oMath>
                  </m:oMathPara>
                </a14:m>
                <a:endParaRPr lang="el-GR" i="1" dirty="0" smtClean="0">
                  <a:latin typeface="Cambria Math" panose="02040503050406030204" pitchFamily="18" charset="0"/>
                </a:endParaRPr>
              </a:p>
              <a:p>
                <a:pPr marL="0">
                  <a:lnSpc>
                    <a:spcPct val="100000"/>
                  </a:lnSpc>
                  <a:buClrTx/>
                  <a:buSzPct val="120000"/>
                  <a:buNone/>
                </a:pPr>
                <a:r>
                  <a:rPr lang="el-GR" dirty="0"/>
                  <a:t>Αν ένα ΓΧΑ σύστημα έχει πραγματική κρουστική απόκριση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l-GR" dirty="0"/>
                  <a:t>, με απόκριση σε συχνότητα</a:t>
                </a:r>
                <a:endParaRPr lang="el-GR" dirty="0" smtClean="0"/>
              </a:p>
              <a:p>
                <a:pPr marL="0">
                  <a:lnSpc>
                    <a:spcPct val="100000"/>
                  </a:lnSpc>
                  <a:buClrTx/>
                  <a:buSzPct val="1200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l-GR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sup>
                          </m:sSup>
                        </m:e>
                      </m:d>
                      <m:r>
                        <a:rPr lang="el-G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l-G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l-GR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sup>
                          </m:sSup>
                          <m:r>
                            <a:rPr lang="el-GR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  <m:sSub>
                            <m:sSubPr>
                              <m:ctrlPr>
                                <a:rPr lang="el-G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>
                                  <a:latin typeface="Cambria Math" panose="02040503050406030204" pitchFamily="18" charset="0"/>
                                </a:rPr>
                                <m:t>φ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l-GR">
                                  <a:latin typeface="Cambria Math" panose="02040503050406030204" pitchFamily="18" charset="0"/>
                                </a:rPr>
                                <m:t>Η</m:t>
                              </m:r>
                            </m:sub>
                          </m:sSub>
                          <m:r>
                            <a:rPr lang="el-GR" i="1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l-GR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l-GR" dirty="0" smtClean="0"/>
              </a:p>
              <a:p>
                <a:pPr marL="0">
                  <a:lnSpc>
                    <a:spcPct val="100000"/>
                  </a:lnSpc>
                  <a:buClrTx/>
                  <a:buSzPct val="120000"/>
                  <a:buNone/>
                </a:pPr>
                <a:r>
                  <a:rPr lang="el-GR" dirty="0" smtClean="0"/>
                  <a:t>και </a:t>
                </a:r>
                <a:r>
                  <a:rPr lang="el-GR" dirty="0"/>
                  <a:t>η είσοδος είναι της μορφής </a:t>
                </a:r>
                <a:r>
                  <a:rPr lang="el-GR" dirty="0" smtClean="0"/>
                  <a:t/>
                </a:r>
                <a:br>
                  <a:rPr lang="el-GR" dirty="0" smtClean="0"/>
                </a:br>
                <a:endParaRPr lang="el-GR" dirty="0"/>
              </a:p>
              <a:p>
                <a:pPr marL="0">
                  <a:lnSpc>
                    <a:spcPct val="100000"/>
                  </a:lnSpc>
                  <a:buClrTx/>
                  <a:buSzPct val="1200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l-G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l-GR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l-G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  <m:r>
                            <a:rPr lang="el-GR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  <a:p>
                <a:pPr marL="0">
                  <a:lnSpc>
                    <a:spcPct val="100000"/>
                  </a:lnSpc>
                  <a:buClrTx/>
                  <a:buSzPct val="120000"/>
                  <a:buNone/>
                </a:pPr>
                <a:r>
                  <a:rPr lang="el-GR" dirty="0" smtClean="0"/>
                  <a:t/>
                </a:r>
                <a:br>
                  <a:rPr lang="el-GR" dirty="0" smtClean="0"/>
                </a:br>
                <a:r>
                  <a:rPr lang="el-GR" dirty="0" smtClean="0"/>
                  <a:t>τότε </a:t>
                </a:r>
                <a:r>
                  <a:rPr lang="el-GR" dirty="0"/>
                  <a:t>η έξοδος θα είναι της μορφής </a:t>
                </a:r>
                <a:r>
                  <a:rPr lang="en-US" dirty="0"/>
                  <a:t/>
                </a:r>
                <a:br>
                  <a:rPr lang="en-US" dirty="0"/>
                </a:br>
                <a:endParaRPr lang="el-GR" dirty="0"/>
              </a:p>
              <a:p>
                <a:pPr marL="0">
                  <a:lnSpc>
                    <a:spcPct val="100000"/>
                  </a:lnSpc>
                  <a:buClrTx/>
                  <a:buSzPct val="1200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)+|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sSub>
                                <m:sSubPr>
                                  <m:ctrlPr>
                                    <a:rPr lang="el-G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l-GR" i="1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l-GR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sup>
                          </m:sSup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𝐴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l-G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l-GR" i="1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l-GR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l-G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l-GR" i="1">
                                      <a:latin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sSub>
                                        <m:sSubPr>
                                          <m:ctrlPr>
                                            <a:rPr lang="el-G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l-GR" i="1">
                                              <a:latin typeface="Cambria Math" panose="02040503050406030204" pitchFamily="18" charset="0"/>
                                            </a:rPr>
                                            <m:t>𝜔</m:t>
                                          </m:r>
                                        </m:e>
                                        <m:sub>
                                          <m:r>
                                            <a:rPr lang="el-GR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sup>
                                  </m:sSup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el-GR" i="1" dirty="0" smtClean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7282" y="343939"/>
                <a:ext cx="9056718" cy="6226233"/>
              </a:xfrm>
              <a:blipFill rotWithShape="0">
                <a:blip r:embed="rId2"/>
                <a:stretch>
                  <a:fillRect l="-1884" t="-1761"/>
                </a:stretch>
              </a:blipFill>
            </p:spPr>
            <p:txBody>
              <a:bodyPr/>
              <a:lstStyle/>
              <a:p>
                <a:r>
                  <a:rPr lang="el-G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0" y="269125"/>
            <a:ext cx="9144000" cy="74814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sz="1350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6570173"/>
            <a:ext cx="9144000" cy="74814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sz="1350">
              <a:solidFill>
                <a:prstClr val="white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1398307" y="5644445"/>
            <a:ext cx="6434667" cy="530576"/>
          </a:xfrm>
          <a:prstGeom prst="roundRect">
            <a:avLst>
              <a:gd name="adj" fmla="val 24453"/>
            </a:avLst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1988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7282" y="343939"/>
                <a:ext cx="9056718" cy="6226233"/>
              </a:xfrm>
            </p:spPr>
            <p:txBody>
              <a:bodyPr>
                <a:normAutofit fontScale="55000" lnSpcReduction="20000"/>
              </a:bodyPr>
              <a:lstStyle/>
              <a:p>
                <a:pPr>
                  <a:lnSpc>
                    <a:spcPct val="120000"/>
                  </a:lnSpc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l-GR" sz="3200" b="1" dirty="0" smtClean="0"/>
                  <a:t> </a:t>
                </a:r>
                <a:r>
                  <a:rPr lang="el-GR" sz="3600" b="1" dirty="0" smtClean="0"/>
                  <a:t>Απόκριση σε Συχνότητα</a:t>
                </a:r>
                <a:endParaRPr lang="el-GR" sz="3600" dirty="0" smtClean="0"/>
              </a:p>
              <a:p>
                <a:pPr>
                  <a:lnSpc>
                    <a:spcPct val="120000"/>
                  </a:lnSpc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l-GR" sz="3200" dirty="0" smtClean="0"/>
                  <a:t> Ξανά από τη σχέση του </a:t>
                </a:r>
                <a:r>
                  <a:rPr lang="en-US" sz="3200" dirty="0" smtClean="0"/>
                  <a:t>Euler, </a:t>
                </a:r>
                <a:r>
                  <a:rPr lang="el-GR" sz="3200" dirty="0" smtClean="0"/>
                  <a:t>μπορούμε να εκφράσουμε ένα άθροισμα ημιτόνων ως </a:t>
                </a:r>
                <a:br>
                  <a:rPr lang="el-GR" sz="3200" dirty="0" smtClean="0"/>
                </a:br>
                <a:r>
                  <a:rPr lang="el-GR" sz="3200" dirty="0" smtClean="0"/>
                  <a:t>άθροισμα εκθετικών μιγαδικών σημάτων!</a:t>
                </a:r>
                <a:endParaRPr lang="el-GR" sz="3200" dirty="0"/>
              </a:p>
              <a:p>
                <a:pPr>
                  <a:lnSpc>
                    <a:spcPct val="120000"/>
                  </a:lnSpc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l-GR" sz="3200" dirty="0" smtClean="0"/>
                  <a:t> Έτσι, δεδομένου ότι τα συστήματα που μελετάμε είναι ΓΧΑ, μπορούμε εύκολα να δείξουμε </a:t>
                </a:r>
                <a:br>
                  <a:rPr lang="el-GR" sz="3200" dirty="0" smtClean="0"/>
                </a:br>
                <a:r>
                  <a:rPr lang="el-GR" sz="3200" dirty="0" smtClean="0"/>
                  <a:t> ότι:</a:t>
                </a:r>
                <a:endParaRPr lang="el-GR" sz="3200" dirty="0"/>
              </a:p>
              <a:p>
                <a:pPr marL="0">
                  <a:lnSpc>
                    <a:spcPct val="120000"/>
                  </a:lnSpc>
                  <a:buClrTx/>
                  <a:buSzPct val="120000"/>
                  <a:buNone/>
                </a:pPr>
                <a:r>
                  <a:rPr lang="el-GR" sz="3200" dirty="0" smtClean="0"/>
                  <a:t>Αν ένα ΓΧΑ σύστημα έχει πραγματική κρουστική απόκριση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begChr m:val="["/>
                        <m:endChr m:val="]"/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l-GR" sz="3200" dirty="0" smtClean="0"/>
                  <a:t>, με απόκριση σε συχνότητα </a:t>
                </a:r>
                <a:endParaRPr lang="el-GR" sz="3200" b="0" i="1" dirty="0" smtClean="0">
                  <a:latin typeface="Cambria Math" panose="02040503050406030204" pitchFamily="18" charset="0"/>
                </a:endParaRPr>
              </a:p>
              <a:p>
                <a:pPr marL="0">
                  <a:lnSpc>
                    <a:spcPct val="120000"/>
                  </a:lnSpc>
                  <a:buClrTx/>
                  <a:buSzPct val="1200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l-GR" sz="3200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sup>
                          </m:sSup>
                        </m:e>
                      </m:d>
                      <m:r>
                        <a:rPr lang="el-GR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l-GR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l-GR" sz="3200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sup>
                          </m:sSup>
                          <m:r>
                            <a:rPr lang="el-GR" sz="32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sSup>
                        <m:sSup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𝑗</m:t>
                          </m:r>
                          <m:sSub>
                            <m:sSubPr>
                              <m:ctrlPr>
                                <a:rPr lang="el-GR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sz="3200">
                                  <a:latin typeface="Cambria Math" panose="02040503050406030204" pitchFamily="18" charset="0"/>
                                </a:rPr>
                                <m:t>φ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l-GR" sz="3200">
                                  <a:latin typeface="Cambria Math" panose="02040503050406030204" pitchFamily="18" charset="0"/>
                                </a:rPr>
                                <m:t>Η</m:t>
                              </m:r>
                            </m:sub>
                          </m:sSub>
                          <m:r>
                            <a:rPr lang="el-GR" sz="3200" i="1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l-GR" sz="3200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sup>
                          </m:sSup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l-GR" sz="3200" dirty="0" smtClean="0"/>
              </a:p>
              <a:p>
                <a:pPr marL="0">
                  <a:lnSpc>
                    <a:spcPct val="120000"/>
                  </a:lnSpc>
                  <a:buClrTx/>
                  <a:buSzPct val="120000"/>
                  <a:buNone/>
                </a:pPr>
                <a:r>
                  <a:rPr lang="en-US" sz="3200" dirty="0" smtClean="0"/>
                  <a:t> </a:t>
                </a:r>
                <a:r>
                  <a:rPr lang="el-GR" sz="3200" dirty="0" smtClean="0"/>
                  <a:t>και η είσοδος είναι της μορφής </a:t>
                </a:r>
              </a:p>
              <a:p>
                <a:pPr marL="0">
                  <a:lnSpc>
                    <a:spcPct val="120000"/>
                  </a:lnSpc>
                  <a:buClrTx/>
                  <a:buSzPct val="1200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l-GR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l-GR" sz="3200" b="0" i="1" smtClean="0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l-GR" sz="3200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l-GR" sz="32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en-US" sz="3200" dirty="0" smtClean="0"/>
              </a:p>
              <a:p>
                <a:pPr marL="0">
                  <a:lnSpc>
                    <a:spcPct val="120000"/>
                  </a:lnSpc>
                  <a:buClrTx/>
                  <a:buSzPct val="120000"/>
                  <a:buNone/>
                </a:pPr>
                <a:r>
                  <a:rPr lang="el-GR" sz="3200" dirty="0" smtClean="0"/>
                  <a:t>τότε η έξοδος θα είναι της μορφής </a:t>
                </a:r>
              </a:p>
              <a:p>
                <a:pPr marL="0">
                  <a:lnSpc>
                    <a:spcPct val="120000"/>
                  </a:lnSpc>
                  <a:buClrTx/>
                  <a:buSzPct val="1200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3200" i="1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2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  <m:d>
                            <m:d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sSub>
                                    <m:sSubPr>
                                      <m:ctrlPr>
                                        <a:rPr lang="el-GR" sz="3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l-GR" sz="3200" b="0" i="1" smtClean="0">
                                          <a:latin typeface="Cambria Math" panose="02040503050406030204" pitchFamily="18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sup>
                              </m:sSup>
                            </m:e>
                          </m:d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320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l-GR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l-GR" sz="3200" i="1">
                                          <a:latin typeface="Cambria Math" panose="02040503050406030204" pitchFamily="18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l-GR" sz="3200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l-GR" sz="3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l-GR" sz="3200" b="0" i="1" smtClean="0"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  <m:sub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  <m:t>𝐻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32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</m:e>
                                        <m:sup>
                                          <m:r>
                                            <a:rPr lang="en-US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l-GR" sz="32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l-GR" sz="32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𝜔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32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</m:sSub>
                                        </m:sup>
                                      </m:sSup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l-GR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7282" y="343939"/>
                <a:ext cx="9056718" cy="6226233"/>
              </a:xfrm>
              <a:blipFill rotWithShape="0">
                <a:blip r:embed="rId2"/>
                <a:stretch>
                  <a:fillRect l="-1750" t="-685"/>
                </a:stretch>
              </a:blipFill>
            </p:spPr>
            <p:txBody>
              <a:bodyPr/>
              <a:lstStyle/>
              <a:p>
                <a:r>
                  <a:rPr lang="el-G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0" y="269125"/>
            <a:ext cx="9144000" cy="74814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sz="1350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6570173"/>
            <a:ext cx="9144000" cy="74814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sz="1350">
              <a:solidFill>
                <a:prstClr val="white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1399822" y="5057423"/>
            <a:ext cx="6423377" cy="869244"/>
          </a:xfrm>
          <a:prstGeom prst="round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4137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7282" y="343939"/>
                <a:ext cx="8959042" cy="6226233"/>
              </a:xfrm>
            </p:spPr>
            <p:txBody>
              <a:bodyPr>
                <a:normAutofit fontScale="92500" lnSpcReduction="20000"/>
              </a:bodyPr>
              <a:lstStyle/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l-GR" b="1" dirty="0" smtClean="0"/>
                  <a:t> </a:t>
                </a:r>
                <a:r>
                  <a:rPr lang="el-GR" sz="2200" b="1" dirty="0" smtClean="0"/>
                  <a:t>Απόκριση σε Συχνότητα</a:t>
                </a:r>
                <a:endParaRPr lang="el-GR" sz="2200" dirty="0" smtClean="0"/>
              </a:p>
              <a:p>
                <a:pPr>
                  <a:lnSpc>
                    <a:spcPct val="120000"/>
                  </a:lnSpc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l-GR" dirty="0" smtClean="0"/>
                  <a:t> Μην ξεχνάτε την ιδιαίτερη παρατήρηση που έχουμε κάνει στην αρχή του μαθήματος</a:t>
                </a:r>
                <a:endParaRPr lang="el-GR" sz="1200" dirty="0"/>
              </a:p>
              <a:p>
                <a:pPr>
                  <a:lnSpc>
                    <a:spcPct val="120000"/>
                  </a:lnSpc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l-GR" dirty="0" smtClean="0"/>
                  <a:t> Ο χώρος της συχνότητας είναι περιοδικός με περίοδο </a:t>
                </a:r>
                <a14:m>
                  <m:oMath xmlns:m="http://schemas.openxmlformats.org/officeDocument/2006/math">
                    <m:r>
                      <a:rPr lang="el-GR" i="1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l-GR" i="1" dirty="0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l-GR" dirty="0" smtClean="0"/>
                  <a:t>!</a:t>
                </a:r>
                <a:endParaRPr lang="el-GR" sz="1250" dirty="0"/>
              </a:p>
              <a:p>
                <a:pPr>
                  <a:lnSpc>
                    <a:spcPct val="120000"/>
                  </a:lnSpc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l-GR" dirty="0" smtClean="0"/>
                  <a:t> Πράγματι</a:t>
                </a:r>
              </a:p>
              <a:p>
                <a:pPr marL="0">
                  <a:lnSpc>
                    <a:spcPct val="120000"/>
                  </a:lnSpc>
                  <a:buClrTx/>
                  <a:buSzPct val="1200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d>
                                <m:dPr>
                                  <m:ctrlPr>
                                    <a:rPr lang="el-G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l-GR" b="0" i="1" smtClean="0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  <m:r>
                                    <a:rPr lang="el-GR" b="0" i="1" smtClean="0">
                                      <a:latin typeface="Cambria Math" panose="02040503050406030204" pitchFamily="18" charset="0"/>
                                    </a:rPr>
                                    <m:t>+2</m:t>
                                  </m:r>
                                  <m:r>
                                    <a:rPr lang="el-GR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</m:d>
                            </m:sup>
                          </m:sSup>
                        </m:e>
                      </m:d>
                      <m:r>
                        <a:rPr lang="el-G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l-GR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sup>
                          </m:sSup>
                        </m:e>
                      </m:d>
                      <m:r>
                        <a:rPr lang="el-G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l-GR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sup>
                      </m:sSup>
                      <m:r>
                        <a:rPr lang="el-G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l-GR" dirty="0" smtClean="0"/>
              </a:p>
              <a:p>
                <a:pPr marL="0">
                  <a:lnSpc>
                    <a:spcPct val="120000"/>
                  </a:lnSpc>
                  <a:buClrTx/>
                  <a:buSzPct val="120000"/>
                  <a:buNone/>
                </a:pPr>
                <a:endParaRPr lang="el-GR" dirty="0"/>
              </a:p>
              <a:p>
                <a:pPr>
                  <a:lnSpc>
                    <a:spcPct val="120000"/>
                  </a:lnSpc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l-GR" dirty="0" smtClean="0"/>
                  <a:t> Εφόσον η απόκριση σε συχνότητα αποτελεί μια συνάρτηση του </a:t>
                </a:r>
                <a14:m>
                  <m:oMath xmlns:m="http://schemas.openxmlformats.org/officeDocument/2006/math">
                    <m:r>
                      <a:rPr lang="el-GR" i="1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l-GR" dirty="0" smtClean="0"/>
                  <a:t>, δεν αποτελεί έκπληξη ότι αυτή είναι περιοδική με περίοδο </a:t>
                </a:r>
                <a14:m>
                  <m:oMath xmlns:m="http://schemas.openxmlformats.org/officeDocument/2006/math">
                    <m:r>
                      <a:rPr lang="el-GR" i="1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l-GR" i="1" dirty="0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endParaRPr lang="el-GR" dirty="0" smtClean="0"/>
              </a:p>
              <a:p>
                <a:pPr lvl="1">
                  <a:lnSpc>
                    <a:spcPct val="120000"/>
                  </a:lnSpc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l-GR" sz="2000" dirty="0" smtClean="0"/>
                  <a:t>Το ίδιο ισχύει ασφαλώς για την απόκριση πλάτους και την απόκριση φάσης της</a:t>
                </a:r>
                <a:endParaRPr lang="el-GR" sz="2000" dirty="0"/>
              </a:p>
              <a:p>
                <a:pPr>
                  <a:lnSpc>
                    <a:spcPct val="120000"/>
                  </a:lnSpc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l-GR" dirty="0" smtClean="0"/>
                  <a:t> Αυτό μπορεί να επιβεβαιωθεί κοιτώντας τον ορισμό της απόκρισης σε συχνότητα</a:t>
                </a:r>
              </a:p>
              <a:p>
                <a:pPr lvl="1">
                  <a:lnSpc>
                    <a:spcPct val="120000"/>
                  </a:lnSpc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l-GR" sz="2000" dirty="0" smtClean="0"/>
                  <a:t>Αποτελείται από ένα άθροισμα μιγαδικών εκθετικών σημάτων με συντελεστές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l-GR" sz="2000" dirty="0" smtClean="0"/>
              </a:p>
              <a:p>
                <a:pPr lvl="1">
                  <a:lnSpc>
                    <a:spcPct val="120000"/>
                  </a:lnSpc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l-GR" sz="2000" dirty="0" smtClean="0"/>
                  <a:t>Τα εκθετικά αυτά είναι </a:t>
                </a:r>
                <a14:m>
                  <m:oMath xmlns:m="http://schemas.openxmlformats.org/officeDocument/2006/math">
                    <m:r>
                      <a:rPr lang="el-GR" sz="2000" i="1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l-GR" sz="2000" i="1" dirty="0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l-GR" sz="2000" dirty="0" smtClean="0"/>
                  <a:t>-περιοδικά στη συχνότητα</a:t>
                </a:r>
              </a:p>
              <a:p>
                <a:pPr lvl="1">
                  <a:lnSpc>
                    <a:spcPct val="120000"/>
                  </a:lnSpc>
                  <a:buClrTx/>
                  <a:buSzPct val="120000"/>
                  <a:buFont typeface="Arial" panose="020B0604020202020204" pitchFamily="34" charset="0"/>
                  <a:buChar char="•"/>
                </a:pPr>
                <a:endParaRPr lang="el-GR" sz="2000" dirty="0"/>
              </a:p>
              <a:p>
                <a:pPr>
                  <a:lnSpc>
                    <a:spcPct val="120000"/>
                  </a:lnSpc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l-GR" dirty="0" smtClean="0"/>
                  <a:t> Εναλλακτικά, αφού τα σήματα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sSub>
                          <m:sSubPr>
                            <m:ctrlPr>
                              <a:rPr lang="el-G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l-GR" b="0" i="1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l-GR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l-GR" dirty="0" smtClean="0"/>
                  <a:t> και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d>
                          <m:dPr>
                            <m:ctrlPr>
                              <a:rPr lang="el-G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l-G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l-GR" b="0" i="1" smtClean="0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l-GR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l-GR" b="0" i="1" smtClean="0">
                                <a:latin typeface="Cambria Math" panose="02040503050406030204" pitchFamily="18" charset="0"/>
                              </a:rPr>
                              <m:t>+2</m:t>
                            </m:r>
                            <m:r>
                              <a:rPr lang="el-GR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200" dirty="0" smtClean="0"/>
                  <a:t> </a:t>
                </a:r>
                <a:r>
                  <a:rPr lang="el-GR" dirty="0" smtClean="0"/>
                  <a:t>είναι ουσιαστικά ίδια, ένα σύστημα θα πρέπει να αποκρίνεται το ίδιο σε αυτές τις συχνότητες</a:t>
                </a:r>
                <a:r>
                  <a:rPr lang="en-US" sz="2200" dirty="0" smtClean="0"/>
                  <a:t> </a:t>
                </a:r>
                <a:endParaRPr lang="el-GR" b="0" dirty="0" smtClean="0"/>
              </a:p>
              <a:p>
                <a:pPr lvl="1">
                  <a:buClrTx/>
                  <a:buSzPct val="120000"/>
                </a:pPr>
                <a:endParaRPr lang="en-US" i="1" dirty="0" smtClean="0"/>
              </a:p>
              <a:p>
                <a:pPr marL="201168" lvl="1" indent="0">
                  <a:buClrTx/>
                  <a:buSzPct val="120000"/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7282" y="343939"/>
                <a:ext cx="8959042" cy="6226233"/>
              </a:xfrm>
              <a:blipFill rotWithShape="0">
                <a:blip r:embed="rId2"/>
                <a:stretch>
                  <a:fillRect l="-1837" t="-2250" r="-1701"/>
                </a:stretch>
              </a:blipFill>
            </p:spPr>
            <p:txBody>
              <a:bodyPr/>
              <a:lstStyle/>
              <a:p>
                <a:r>
                  <a:rPr lang="el-G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0" y="269125"/>
            <a:ext cx="9144000" cy="74814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sz="1350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6570173"/>
            <a:ext cx="9144000" cy="74814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sz="1350">
              <a:solidFill>
                <a:prstClr val="white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/>
              <p14:cNvContentPartPr/>
              <p14:nvPr/>
            </p14:nvContentPartPr>
            <p14:xfrm>
              <a:off x="2382120" y="2398320"/>
              <a:ext cx="2520" cy="396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79600" y="2395440"/>
                <a:ext cx="7920" cy="9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02150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7282" y="343939"/>
                <a:ext cx="8959042" cy="6226233"/>
              </a:xfrm>
            </p:spPr>
            <p:txBody>
              <a:bodyPr>
                <a:normAutofit/>
              </a:bodyPr>
              <a:lstStyle/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l-GR" b="1" dirty="0" smtClean="0"/>
                  <a:t> Απόκριση σε Συχνότητα</a:t>
                </a:r>
                <a:endParaRPr lang="el-GR" dirty="0" smtClean="0"/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l-GR" dirty="0" smtClean="0"/>
                  <a:t> Παράδειγμα:</a:t>
                </a:r>
                <a:endParaRPr lang="el-GR" sz="2200" dirty="0" smtClean="0"/>
              </a:p>
              <a:p>
                <a:pPr>
                  <a:buClrTx/>
                  <a:buSzPct val="120000"/>
                  <a:buFont typeface="Courier New" panose="02070309020205020404" pitchFamily="49" charset="0"/>
                  <a:buChar char="o"/>
                </a:pPr>
                <a:r>
                  <a:rPr lang="el-GR" dirty="0"/>
                  <a:t> </a:t>
                </a:r>
                <a:r>
                  <a:rPr lang="el-GR" dirty="0" smtClean="0"/>
                  <a:t>Έστω το απλό σύστημα που περιγράφεται από την εξίσωση διαφορών </a:t>
                </a:r>
                <a:r>
                  <a:rPr lang="el-GR" sz="1000" dirty="0" smtClean="0"/>
                  <a:t/>
                </a:r>
                <a:br>
                  <a:rPr lang="el-GR" sz="1000" dirty="0" smtClean="0"/>
                </a:br>
                <a:r>
                  <a:rPr lang="el-GR" i="1" dirty="0">
                    <a:latin typeface="Cambria Math" panose="02040503050406030204" pitchFamily="18" charset="0"/>
                  </a:rPr>
                  <a:t/>
                </a:r>
                <a:br>
                  <a:rPr lang="el-GR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e>
                    </m:d>
                  </m:oMath>
                </a14:m>
                <a:endParaRPr lang="el-GR" b="0" dirty="0" smtClean="0"/>
              </a:p>
              <a:p>
                <a:pPr marL="0" indent="0">
                  <a:buClrTx/>
                  <a:buSzPct val="120000"/>
                  <a:buNone/>
                </a:pPr>
                <a:r>
                  <a:rPr lang="el-GR" dirty="0" smtClean="0"/>
                  <a:t>Μελετήστε την απόκριση σε συχνότητα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l-GR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sup>
                    </m:sSup>
                    <m:r>
                      <a:rPr lang="el-G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l-GR" dirty="0" smtClean="0"/>
                  <a:t>.</a:t>
                </a:r>
              </a:p>
              <a:p>
                <a:pPr marL="201168" lvl="1" indent="0">
                  <a:buClrTx/>
                  <a:buSzPct val="120000"/>
                  <a:buNone/>
                </a:pPr>
                <a:endParaRPr lang="el-GR" sz="700" dirty="0" smtClean="0"/>
              </a:p>
              <a:p>
                <a:pPr marL="201168" lvl="1" indent="0">
                  <a:buClrTx/>
                  <a:buSzPct val="120000"/>
                  <a:buNone/>
                </a:pPr>
                <a:endParaRPr lang="el-GR" b="0" dirty="0" smtClean="0"/>
              </a:p>
              <a:p>
                <a:pPr lvl="1">
                  <a:buClrTx/>
                  <a:buSzPct val="120000"/>
                </a:pPr>
                <a:endParaRPr lang="en-US" i="1" dirty="0" smtClean="0"/>
              </a:p>
              <a:p>
                <a:pPr marL="201168" lvl="1" indent="0">
                  <a:buClrTx/>
                  <a:buSzPct val="120000"/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7282" y="343939"/>
                <a:ext cx="8959042" cy="6226233"/>
              </a:xfrm>
              <a:blipFill rotWithShape="0">
                <a:blip r:embed="rId2"/>
                <a:stretch>
                  <a:fillRect l="-1973" t="-1761"/>
                </a:stretch>
              </a:blipFill>
            </p:spPr>
            <p:txBody>
              <a:bodyPr/>
              <a:lstStyle/>
              <a:p>
                <a:r>
                  <a:rPr lang="el-G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0" y="269125"/>
            <a:ext cx="9144000" cy="74814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sz="1350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6570173"/>
            <a:ext cx="9144000" cy="74814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sz="135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4441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7282" y="343939"/>
                <a:ext cx="8959042" cy="6226233"/>
              </a:xfrm>
            </p:spPr>
            <p:txBody>
              <a:bodyPr>
                <a:normAutofit/>
              </a:bodyPr>
              <a:lstStyle/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l-GR" b="1" dirty="0" smtClean="0"/>
                  <a:t> Απόκριση σε Συχνότητα</a:t>
                </a:r>
                <a:endParaRPr lang="el-GR" dirty="0" smtClean="0"/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l-GR" dirty="0" smtClean="0"/>
                  <a:t> Παράδειγμα:</a:t>
                </a:r>
                <a:endParaRPr lang="el-GR" sz="2200" dirty="0" smtClean="0"/>
              </a:p>
              <a:p>
                <a:pPr>
                  <a:buClrTx/>
                  <a:buSzPct val="120000"/>
                  <a:buFont typeface="Courier New" panose="02070309020205020404" pitchFamily="49" charset="0"/>
                  <a:buChar char="o"/>
                </a:pPr>
                <a:r>
                  <a:rPr lang="el-GR" dirty="0"/>
                  <a:t> </a:t>
                </a:r>
                <a:r>
                  <a:rPr lang="el-GR" dirty="0" smtClean="0"/>
                  <a:t>Έστω ένα ΓΧΑ σύστημα με κρουστική απόκριση </a:t>
                </a:r>
                <a:br>
                  <a:rPr lang="el-GR" dirty="0" smtClean="0"/>
                </a:br>
                <a:endParaRPr lang="el-GR" b="0" i="1" dirty="0" smtClean="0">
                  <a:latin typeface="Cambria Math" panose="02040503050406030204" pitchFamily="18" charset="0"/>
                </a:endParaRPr>
              </a:p>
              <a:p>
                <a:pPr marL="0" indent="0">
                  <a:buClrTx/>
                  <a:buSzPct val="1200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𝑀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𝑀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den>
                                </m:f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    −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0,        </m:t>
                                </m:r>
                                <m:r>
                                  <m:rPr>
                                    <m:nor/>
                                  </m:rPr>
                                  <a:rPr lang="el-GR" b="0" smtClean="0">
                                    <a:latin typeface="Cambria Math" panose="02040503050406030204" pitchFamily="18" charset="0"/>
                                  </a:rPr>
                                  <m:t>αλλ</m:t>
                                </m:r>
                                <m:r>
                                  <m:rPr>
                                    <m:sty m:val="p"/>
                                  </m:rPr>
                                  <a:rPr lang="el-GR" b="0" i="0" smtClean="0">
                                    <a:latin typeface="Cambria Math" panose="02040503050406030204" pitchFamily="18" charset="0"/>
                                  </a:rPr>
                                  <m:t>ού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l-GR" dirty="0" smtClean="0"/>
              </a:p>
              <a:p>
                <a:pPr marL="201168" lvl="1" indent="0">
                  <a:buClrTx/>
                  <a:buSzPct val="120000"/>
                  <a:buNone/>
                </a:pPr>
                <a:r>
                  <a:rPr lang="el-GR" sz="2000" dirty="0" smtClean="0"/>
                  <a:t/>
                </a:r>
                <a:br>
                  <a:rPr lang="el-GR" sz="2000" dirty="0" smtClean="0"/>
                </a:br>
                <a:r>
                  <a:rPr lang="el-GR" sz="2000" dirty="0" smtClean="0"/>
                  <a:t>Μελετήστε την απόκριση σε συχνότητα του συστήματος αυτού.</a:t>
                </a:r>
              </a:p>
              <a:p>
                <a:pPr marL="201168" lvl="1" indent="0">
                  <a:buClrTx/>
                  <a:buSzPct val="120000"/>
                  <a:buNone/>
                </a:pPr>
                <a:endParaRPr lang="el-GR" sz="700" dirty="0" smtClean="0"/>
              </a:p>
              <a:p>
                <a:pPr marL="201168" lvl="1" indent="0">
                  <a:buClrTx/>
                  <a:buSzPct val="120000"/>
                  <a:buNone/>
                </a:pPr>
                <a:endParaRPr lang="el-GR" b="0" dirty="0" smtClean="0"/>
              </a:p>
              <a:p>
                <a:pPr lvl="1">
                  <a:buClrTx/>
                  <a:buSzPct val="120000"/>
                </a:pPr>
                <a:endParaRPr lang="en-US" i="1" dirty="0" smtClean="0"/>
              </a:p>
              <a:p>
                <a:pPr marL="201168" lvl="1" indent="0">
                  <a:buClrTx/>
                  <a:buSzPct val="120000"/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7282" y="343939"/>
                <a:ext cx="8959042" cy="6226233"/>
              </a:xfrm>
              <a:blipFill rotWithShape="0">
                <a:blip r:embed="rId2"/>
                <a:stretch>
                  <a:fillRect l="-1973" t="-1761"/>
                </a:stretch>
              </a:blipFill>
            </p:spPr>
            <p:txBody>
              <a:bodyPr/>
              <a:lstStyle/>
              <a:p>
                <a:r>
                  <a:rPr lang="el-G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0" y="269125"/>
            <a:ext cx="9144000" cy="74814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sz="1350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6570173"/>
            <a:ext cx="9144000" cy="74814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sz="1350">
              <a:solidFill>
                <a:prstClr val="white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0" name="Ink 9"/>
              <p14:cNvContentPartPr/>
              <p14:nvPr/>
            </p14:nvContentPartPr>
            <p14:xfrm>
              <a:off x="2324160" y="5021280"/>
              <a:ext cx="4887000" cy="321840"/>
            </p14:xfrm>
          </p:contentPart>
        </mc:Choice>
        <mc:Fallback xmlns="">
          <p:pic>
            <p:nvPicPr>
              <p:cNvPr id="10" name="Ink 9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312280" y="5009400"/>
                <a:ext cx="4914000" cy="345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58286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968" y="822702"/>
            <a:ext cx="8351202" cy="223178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282" y="343939"/>
            <a:ext cx="8959042" cy="6226233"/>
          </a:xfrm>
        </p:spPr>
        <p:txBody>
          <a:bodyPr>
            <a:normAutofit/>
          </a:bodyPr>
          <a:lstStyle/>
          <a:p>
            <a:pPr>
              <a:buClrTx/>
              <a:buSzPct val="120000"/>
              <a:buFont typeface="Arial" panose="020B0604020202020204" pitchFamily="34" charset="0"/>
              <a:buChar char="•"/>
            </a:pPr>
            <a:r>
              <a:rPr lang="el-GR" b="1" dirty="0" smtClean="0"/>
              <a:t> Απόκριση σε Συχνότητα</a:t>
            </a:r>
            <a:endParaRPr lang="el-GR" dirty="0" smtClean="0"/>
          </a:p>
          <a:p>
            <a:pPr>
              <a:buClrTx/>
              <a:buSzPct val="120000"/>
              <a:buFont typeface="Arial" panose="020B0604020202020204" pitchFamily="34" charset="0"/>
              <a:buChar char="•"/>
            </a:pPr>
            <a:r>
              <a:rPr lang="el-GR" dirty="0" smtClean="0"/>
              <a:t> Παράδειγμα:</a:t>
            </a:r>
            <a:endParaRPr lang="el-GR" sz="2200" dirty="0" smtClean="0"/>
          </a:p>
          <a:p>
            <a:pPr lvl="1">
              <a:buClrTx/>
              <a:buSzPct val="120000"/>
              <a:buFont typeface="Arial" panose="020B0604020202020204" pitchFamily="34" charset="0"/>
              <a:buChar char="•"/>
            </a:pPr>
            <a:endParaRPr lang="el-GR" dirty="0" smtClean="0"/>
          </a:p>
          <a:p>
            <a:pPr marL="201168" lvl="1" indent="0">
              <a:buClrTx/>
              <a:buSzPct val="120000"/>
              <a:buNone/>
            </a:pPr>
            <a:endParaRPr lang="el-GR" sz="700" dirty="0" smtClean="0"/>
          </a:p>
          <a:p>
            <a:pPr marL="201168" lvl="1" indent="0">
              <a:buClrTx/>
              <a:buSzPct val="120000"/>
              <a:buNone/>
            </a:pPr>
            <a:endParaRPr lang="el-GR" b="0" dirty="0" smtClean="0"/>
          </a:p>
          <a:p>
            <a:pPr lvl="1">
              <a:buClrTx/>
              <a:buSzPct val="120000"/>
            </a:pPr>
            <a:endParaRPr lang="en-US" i="1" dirty="0" smtClean="0"/>
          </a:p>
          <a:p>
            <a:pPr marL="201168" lvl="1" indent="0">
              <a:buClrTx/>
              <a:buSzPct val="120000"/>
              <a:buNone/>
            </a:pP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0" y="269125"/>
            <a:ext cx="9144000" cy="74814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sz="1350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6570173"/>
            <a:ext cx="9144000" cy="74814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sz="1350">
              <a:solidFill>
                <a:prstClr val="white"/>
              </a:solidFill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797668" y="3328547"/>
            <a:ext cx="8009635" cy="2962889"/>
            <a:chOff x="797668" y="3328547"/>
            <a:chExt cx="8009635" cy="2962889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7668" y="3328547"/>
              <a:ext cx="8009635" cy="2962889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422" t="82576" r="71591" b="291"/>
            <a:stretch/>
          </p:blipFill>
          <p:spPr>
            <a:xfrm>
              <a:off x="2618510" y="5817608"/>
              <a:ext cx="309017" cy="47382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56386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968" y="822702"/>
            <a:ext cx="8351202" cy="223178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282" y="343939"/>
            <a:ext cx="8959042" cy="6226233"/>
          </a:xfrm>
        </p:spPr>
        <p:txBody>
          <a:bodyPr>
            <a:normAutofit/>
          </a:bodyPr>
          <a:lstStyle/>
          <a:p>
            <a:pPr>
              <a:buClrTx/>
              <a:buSzPct val="120000"/>
              <a:buFont typeface="Arial" panose="020B0604020202020204" pitchFamily="34" charset="0"/>
              <a:buChar char="•"/>
            </a:pPr>
            <a:r>
              <a:rPr lang="el-GR" b="1" dirty="0" smtClean="0"/>
              <a:t> Απόκριση σε Συχνότητα</a:t>
            </a:r>
            <a:endParaRPr lang="el-GR" dirty="0" smtClean="0"/>
          </a:p>
          <a:p>
            <a:pPr>
              <a:buClrTx/>
              <a:buSzPct val="120000"/>
              <a:buFont typeface="Arial" panose="020B0604020202020204" pitchFamily="34" charset="0"/>
              <a:buChar char="•"/>
            </a:pPr>
            <a:r>
              <a:rPr lang="el-GR" dirty="0" smtClean="0"/>
              <a:t> Παράδειγμα:</a:t>
            </a:r>
            <a:endParaRPr lang="el-GR" sz="2200" dirty="0" smtClean="0"/>
          </a:p>
          <a:p>
            <a:pPr lvl="1">
              <a:buClrTx/>
              <a:buSzPct val="120000"/>
              <a:buFont typeface="Arial" panose="020B0604020202020204" pitchFamily="34" charset="0"/>
              <a:buChar char="•"/>
            </a:pPr>
            <a:endParaRPr lang="el-GR" dirty="0" smtClean="0"/>
          </a:p>
          <a:p>
            <a:pPr marL="201168" lvl="1" indent="0">
              <a:buClrTx/>
              <a:buSzPct val="120000"/>
              <a:buNone/>
            </a:pPr>
            <a:endParaRPr lang="el-GR" sz="700" dirty="0" smtClean="0"/>
          </a:p>
          <a:p>
            <a:pPr marL="201168" lvl="1" indent="0">
              <a:buClrTx/>
              <a:buSzPct val="120000"/>
              <a:buNone/>
            </a:pPr>
            <a:endParaRPr lang="el-GR" b="0" dirty="0" smtClean="0"/>
          </a:p>
          <a:p>
            <a:pPr lvl="1">
              <a:buClrTx/>
              <a:buSzPct val="120000"/>
            </a:pPr>
            <a:endParaRPr lang="en-US" i="1" dirty="0" smtClean="0"/>
          </a:p>
          <a:p>
            <a:pPr marL="201168" lvl="1" indent="0">
              <a:buClrTx/>
              <a:buSzPct val="120000"/>
              <a:buNone/>
            </a:pP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0" y="269125"/>
            <a:ext cx="9144000" cy="74814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sz="1350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6570173"/>
            <a:ext cx="9144000" cy="74814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sz="1350">
              <a:solidFill>
                <a:prstClr val="white"/>
              </a:solidFill>
            </a:endParaRPr>
          </a:p>
        </p:txBody>
      </p:sp>
      <p:grpSp>
        <p:nvGrpSpPr>
          <p:cNvPr id="55" name="Group 54"/>
          <p:cNvGrpSpPr/>
          <p:nvPr/>
        </p:nvGrpSpPr>
        <p:grpSpPr>
          <a:xfrm>
            <a:off x="500968" y="3945458"/>
            <a:ext cx="8269611" cy="1785667"/>
            <a:chOff x="500968" y="4618286"/>
            <a:chExt cx="8269611" cy="1785667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1" name="Ink 10"/>
                <p14:cNvContentPartPr/>
                <p14:nvPr/>
              </p14:nvContentPartPr>
              <p14:xfrm>
                <a:off x="4803840" y="5909760"/>
                <a:ext cx="111240" cy="90720"/>
              </p14:xfrm>
            </p:contentPart>
          </mc:Choice>
          <mc:Fallback xmlns="">
            <p:pic>
              <p:nvPicPr>
                <p:cNvPr id="11" name="Ink 10"/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800240" y="5900040"/>
                  <a:ext cx="12672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3" name="Ink 12"/>
                <p14:cNvContentPartPr/>
                <p14:nvPr/>
              </p14:nvContentPartPr>
              <p14:xfrm>
                <a:off x="4771800" y="5866200"/>
                <a:ext cx="177840" cy="179640"/>
              </p14:xfrm>
            </p:contentPart>
          </mc:Choice>
          <mc:Fallback xmlns="">
            <p:pic>
              <p:nvPicPr>
                <p:cNvPr id="13" name="Ink 12"/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757760" y="5852160"/>
                  <a:ext cx="206280" cy="208080"/>
                </a:xfrm>
                <a:prstGeom prst="rect">
                  <a:avLst/>
                </a:prstGeom>
              </p:spPr>
            </p:pic>
          </mc:Fallback>
        </mc:AlternateContent>
        <p:cxnSp>
          <p:nvCxnSpPr>
            <p:cNvPr id="9" name="Straight Arrow Connector 8"/>
            <p:cNvCxnSpPr/>
            <p:nvPr/>
          </p:nvCxnSpPr>
          <p:spPr>
            <a:xfrm>
              <a:off x="500968" y="5434642"/>
              <a:ext cx="8030557" cy="1725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 flipH="1" flipV="1">
              <a:off x="4549551" y="4618286"/>
              <a:ext cx="8626" cy="178566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3847381" y="5434629"/>
              <a:ext cx="1380227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5227608" y="4974550"/>
              <a:ext cx="681486" cy="2889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5909094" y="5446195"/>
              <a:ext cx="681486" cy="2889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6587704" y="4986125"/>
              <a:ext cx="681486" cy="2889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7269190" y="5447555"/>
              <a:ext cx="681486" cy="2889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7" name="Group 26"/>
            <p:cNvGrpSpPr/>
            <p:nvPr/>
          </p:nvGrpSpPr>
          <p:grpSpPr>
            <a:xfrm rot="10800000">
              <a:off x="1120903" y="5434629"/>
              <a:ext cx="2723068" cy="475894"/>
              <a:chOff x="5380008" y="5126950"/>
              <a:chExt cx="2723068" cy="475894"/>
            </a:xfrm>
          </p:grpSpPr>
          <p:cxnSp>
            <p:nvCxnSpPr>
              <p:cNvPr id="23" name="Straight Connector 22"/>
              <p:cNvCxnSpPr/>
              <p:nvPr/>
            </p:nvCxnSpPr>
            <p:spPr>
              <a:xfrm>
                <a:off x="5380008" y="5126950"/>
                <a:ext cx="681486" cy="2889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>
              <a:xfrm>
                <a:off x="6061494" y="5598595"/>
                <a:ext cx="681486" cy="2889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/>
            </p:nvCxnSpPr>
            <p:spPr>
              <a:xfrm>
                <a:off x="6740104" y="5138525"/>
                <a:ext cx="681486" cy="2889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>
              <a:xfrm>
                <a:off x="7421590" y="5599955"/>
                <a:ext cx="681486" cy="2889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9" name="Straight Connector 28"/>
            <p:cNvCxnSpPr/>
            <p:nvPr/>
          </p:nvCxnSpPr>
          <p:spPr>
            <a:xfrm>
              <a:off x="5227608" y="4974550"/>
              <a:ext cx="0" cy="460079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5909094" y="4974549"/>
              <a:ext cx="0" cy="460079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6587704" y="4974548"/>
              <a:ext cx="0" cy="460079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7269190" y="4983189"/>
              <a:ext cx="0" cy="460079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3858348" y="5446366"/>
              <a:ext cx="0" cy="460079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3162485" y="5450444"/>
              <a:ext cx="0" cy="460079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2474713" y="5450444"/>
              <a:ext cx="0" cy="460079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1802389" y="5446366"/>
              <a:ext cx="0" cy="460079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/>
                <p:cNvSpPr txBox="1"/>
                <p:nvPr/>
              </p:nvSpPr>
              <p:spPr>
                <a:xfrm>
                  <a:off x="8545902" y="5399406"/>
                  <a:ext cx="22467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l-GR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𝜔</m:t>
                        </m:r>
                      </m:oMath>
                    </m:oMathPara>
                  </a14:m>
                  <a:endParaRPr lang="el-GR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37" name="TextBox 3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45902" y="5399406"/>
                  <a:ext cx="224677" cy="276999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l="-16216" r="-13514"/>
                  </a:stretch>
                </a:blipFill>
              </p:spPr>
              <p:txBody>
                <a:bodyPr/>
                <a:lstStyle/>
                <a:p>
                  <a:r>
                    <a:rPr lang="el-G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/>
                <p:cNvSpPr txBox="1"/>
                <p:nvPr/>
              </p:nvSpPr>
              <p:spPr>
                <a:xfrm>
                  <a:off x="4560519" y="5448843"/>
                  <a:ext cx="18113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l-GR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l-GR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38" name="TextBox 3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60519" y="5448843"/>
                  <a:ext cx="181139" cy="276999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l="-30000" r="-30000" b="-6522"/>
                  </a:stretch>
                </a:blipFill>
              </p:spPr>
              <p:txBody>
                <a:bodyPr/>
                <a:lstStyle/>
                <a:p>
                  <a:r>
                    <a:rPr lang="el-G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/>
                <p:cNvSpPr txBox="1"/>
                <p:nvPr/>
              </p:nvSpPr>
              <p:spPr>
                <a:xfrm>
                  <a:off x="5064098" y="5493230"/>
                  <a:ext cx="392498" cy="34689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l-GR" sz="12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l-GR" sz="12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l-GR" sz="12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l-GR" sz="12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den>
                        </m:f>
                      </m:oMath>
                    </m:oMathPara>
                  </a14:m>
                  <a:endParaRPr lang="el-GR" sz="12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39" name="TextBox 3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64098" y="5493230"/>
                  <a:ext cx="392498" cy="346890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t="-3509" b="-14035"/>
                  </a:stretch>
                </a:blipFill>
              </p:spPr>
              <p:txBody>
                <a:bodyPr/>
                <a:lstStyle/>
                <a:p>
                  <a:r>
                    <a:rPr lang="el-G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/>
                <p:cNvSpPr txBox="1"/>
                <p:nvPr/>
              </p:nvSpPr>
              <p:spPr>
                <a:xfrm>
                  <a:off x="5709924" y="5493551"/>
                  <a:ext cx="392498" cy="34624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l-GR" sz="12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l-GR" sz="12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el-GR" sz="12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l-GR" sz="12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den>
                        </m:f>
                      </m:oMath>
                    </m:oMathPara>
                  </a14:m>
                  <a:endParaRPr lang="el-GR" sz="12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40" name="TextBox 3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09924" y="5493551"/>
                  <a:ext cx="392498" cy="346249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t="-3509" b="-14035"/>
                  </a:stretch>
                </a:blipFill>
              </p:spPr>
              <p:txBody>
                <a:bodyPr/>
                <a:lstStyle/>
                <a:p>
                  <a:r>
                    <a:rPr lang="el-G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/>
                <p:cNvSpPr txBox="1"/>
                <p:nvPr/>
              </p:nvSpPr>
              <p:spPr>
                <a:xfrm>
                  <a:off x="6391455" y="5493230"/>
                  <a:ext cx="392498" cy="34689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l-GR" sz="12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l-GR" sz="12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  <m:r>
                              <a:rPr lang="el-GR" sz="12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l-GR" sz="12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den>
                        </m:f>
                      </m:oMath>
                    </m:oMathPara>
                  </a14:m>
                  <a:endParaRPr lang="el-GR" sz="12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41" name="TextBox 4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91455" y="5493230"/>
                  <a:ext cx="392498" cy="346890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t="-3509" b="-14035"/>
                  </a:stretch>
                </a:blipFill>
              </p:spPr>
              <p:txBody>
                <a:bodyPr/>
                <a:lstStyle/>
                <a:p>
                  <a:r>
                    <a:rPr lang="el-G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/>
                <p:cNvSpPr txBox="1"/>
                <p:nvPr/>
              </p:nvSpPr>
              <p:spPr>
                <a:xfrm>
                  <a:off x="7075696" y="5493230"/>
                  <a:ext cx="392498" cy="34689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l-GR" sz="12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l-GR" sz="12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8</m:t>
                            </m:r>
                            <m:r>
                              <a:rPr lang="el-GR" sz="12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l-GR" sz="12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den>
                        </m:f>
                      </m:oMath>
                    </m:oMathPara>
                  </a14:m>
                  <a:endParaRPr lang="el-GR" sz="12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42" name="TextBox 4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75696" y="5493230"/>
                  <a:ext cx="392498" cy="346890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 t="-3509" b="-14035"/>
                  </a:stretch>
                </a:blipFill>
              </p:spPr>
              <p:txBody>
                <a:bodyPr/>
                <a:lstStyle/>
                <a:p>
                  <a:r>
                    <a:rPr lang="el-G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/>
                <p:cNvSpPr txBox="1"/>
                <p:nvPr/>
              </p:nvSpPr>
              <p:spPr>
                <a:xfrm>
                  <a:off x="1650501" y="5051390"/>
                  <a:ext cx="392498" cy="34689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l-GR" sz="12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l-GR" sz="12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l-GR" sz="12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8</m:t>
                            </m:r>
                            <m:r>
                              <a:rPr lang="el-GR" sz="12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l-GR" sz="12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den>
                        </m:f>
                      </m:oMath>
                    </m:oMathPara>
                  </a14:m>
                  <a:endParaRPr lang="el-GR" sz="12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43" name="TextBox 4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50501" y="5051390"/>
                  <a:ext cx="392498" cy="346890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 t="-1754" b="-15789"/>
                  </a:stretch>
                </a:blipFill>
              </p:spPr>
              <p:txBody>
                <a:bodyPr/>
                <a:lstStyle/>
                <a:p>
                  <a:r>
                    <a:rPr lang="el-G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/>
                <p:cNvSpPr txBox="1"/>
                <p:nvPr/>
              </p:nvSpPr>
              <p:spPr>
                <a:xfrm>
                  <a:off x="2296327" y="5051711"/>
                  <a:ext cx="392498" cy="34689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l-GR" sz="12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l-GR" sz="12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l-GR" sz="12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  <m:r>
                              <a:rPr lang="el-GR" sz="12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l-GR" sz="12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den>
                        </m:f>
                      </m:oMath>
                    </m:oMathPara>
                  </a14:m>
                  <a:endParaRPr lang="el-GR" sz="12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44" name="TextBox 4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96327" y="5051711"/>
                  <a:ext cx="392498" cy="346890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 t="-1754" b="-15789"/>
                  </a:stretch>
                </a:blipFill>
              </p:spPr>
              <p:txBody>
                <a:bodyPr/>
                <a:lstStyle/>
                <a:p>
                  <a:r>
                    <a:rPr lang="el-G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/>
                <p:cNvSpPr txBox="1"/>
                <p:nvPr/>
              </p:nvSpPr>
              <p:spPr>
                <a:xfrm>
                  <a:off x="2977858" y="5051390"/>
                  <a:ext cx="392498" cy="34624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l-GR" sz="12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l-GR" sz="12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l-GR" sz="12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el-GR" sz="12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l-GR" sz="12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den>
                        </m:f>
                      </m:oMath>
                    </m:oMathPara>
                  </a14:m>
                  <a:endParaRPr lang="el-GR" sz="12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45" name="TextBox 4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77858" y="5051390"/>
                  <a:ext cx="392498" cy="346249"/>
                </a:xfrm>
                <a:prstGeom prst="rect">
                  <a:avLst/>
                </a:prstGeom>
                <a:blipFill rotWithShape="0">
                  <a:blip r:embed="rId15"/>
                  <a:stretch>
                    <a:fillRect t="-1754" b="-15789"/>
                  </a:stretch>
                </a:blipFill>
              </p:spPr>
              <p:txBody>
                <a:bodyPr/>
                <a:lstStyle/>
                <a:p>
                  <a:r>
                    <a:rPr lang="el-G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/>
                <p:cNvSpPr txBox="1"/>
                <p:nvPr/>
              </p:nvSpPr>
              <p:spPr>
                <a:xfrm>
                  <a:off x="3662099" y="5051390"/>
                  <a:ext cx="392498" cy="34689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l-GR" sz="12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l-GR" sz="12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l-GR" sz="12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l-GR" sz="12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l-GR" sz="12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den>
                        </m:f>
                      </m:oMath>
                    </m:oMathPara>
                  </a14:m>
                  <a:endParaRPr lang="el-GR" sz="12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46" name="TextBox 4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62099" y="5051390"/>
                  <a:ext cx="392498" cy="346890"/>
                </a:xfrm>
                <a:prstGeom prst="rect">
                  <a:avLst/>
                </a:prstGeom>
                <a:blipFill rotWithShape="0">
                  <a:blip r:embed="rId16"/>
                  <a:stretch>
                    <a:fillRect t="-1754" b="-15789"/>
                  </a:stretch>
                </a:blipFill>
              </p:spPr>
              <p:txBody>
                <a:bodyPr/>
                <a:lstStyle/>
                <a:p>
                  <a:r>
                    <a:rPr lang="el-G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/>
                <p:cNvSpPr txBox="1"/>
                <p:nvPr/>
              </p:nvSpPr>
              <p:spPr>
                <a:xfrm>
                  <a:off x="4450511" y="4818973"/>
                  <a:ext cx="392498" cy="18466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l-GR" sz="12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oMath>
                    </m:oMathPara>
                  </a14:m>
                  <a:endParaRPr lang="el-GR" sz="12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51" name="TextBox 5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50511" y="4818973"/>
                  <a:ext cx="392498" cy="184666"/>
                </a:xfrm>
                <a:prstGeom prst="rect">
                  <a:avLst/>
                </a:prstGeom>
                <a:blipFill rotWithShape="0"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l-G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/>
                <p:cNvSpPr txBox="1"/>
                <p:nvPr/>
              </p:nvSpPr>
              <p:spPr>
                <a:xfrm>
                  <a:off x="4541527" y="5878696"/>
                  <a:ext cx="392498" cy="18466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l-GR" sz="12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l-GR" sz="12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oMath>
                    </m:oMathPara>
                  </a14:m>
                  <a:endParaRPr lang="el-GR" sz="12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52" name="TextBox 5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41527" y="5878696"/>
                  <a:ext cx="392498" cy="184666"/>
                </a:xfrm>
                <a:prstGeom prst="rect">
                  <a:avLst/>
                </a:prstGeom>
                <a:blipFill rotWithShape="0"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l-G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3" name="TextBox 52"/>
            <p:cNvSpPr txBox="1"/>
            <p:nvPr/>
          </p:nvSpPr>
          <p:spPr>
            <a:xfrm>
              <a:off x="8013940" y="4983189"/>
              <a:ext cx="4054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dirty="0" smtClean="0">
                  <a:solidFill>
                    <a:srgbClr val="000000"/>
                  </a:solidFill>
                </a:rPr>
                <a:t>…</a:t>
              </a:r>
              <a:endParaRPr lang="el-GR" dirty="0">
                <a:solidFill>
                  <a:srgbClr val="000000"/>
                </a:solidFill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535372" y="5003639"/>
              <a:ext cx="3433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l-GR" dirty="0" smtClean="0">
                  <a:solidFill>
                    <a:srgbClr val="000000"/>
                  </a:solidFill>
                </a:rPr>
                <a:t>…</a:t>
              </a:r>
              <a:endParaRPr lang="el-GR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1827195" y="2631057"/>
            <a:ext cx="5450621" cy="1685129"/>
            <a:chOff x="1827195" y="2631057"/>
            <a:chExt cx="5450621" cy="2420333"/>
          </a:xfrm>
        </p:grpSpPr>
        <p:cxnSp>
          <p:nvCxnSpPr>
            <p:cNvPr id="57" name="Straight Connector 56"/>
            <p:cNvCxnSpPr/>
            <p:nvPr/>
          </p:nvCxnSpPr>
          <p:spPr>
            <a:xfrm>
              <a:off x="5227608" y="2631057"/>
              <a:ext cx="0" cy="2372582"/>
            </a:xfrm>
            <a:prstGeom prst="line">
              <a:avLst/>
            </a:prstGeom>
            <a:ln>
              <a:prstDash val="dash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>
              <a:off x="5909094" y="2631057"/>
              <a:ext cx="0" cy="2372582"/>
            </a:xfrm>
            <a:prstGeom prst="line">
              <a:avLst/>
            </a:prstGeom>
            <a:ln>
              <a:prstDash val="dash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>
              <a:off x="6587704" y="2631057"/>
              <a:ext cx="0" cy="2372582"/>
            </a:xfrm>
            <a:prstGeom prst="line">
              <a:avLst/>
            </a:prstGeom>
            <a:ln>
              <a:prstDash val="dash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7277816" y="2631057"/>
              <a:ext cx="0" cy="2372582"/>
            </a:xfrm>
            <a:prstGeom prst="line">
              <a:avLst/>
            </a:prstGeom>
            <a:ln>
              <a:prstDash val="dash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>
              <a:off x="3194114" y="2678808"/>
              <a:ext cx="0" cy="2372582"/>
            </a:xfrm>
            <a:prstGeom prst="line">
              <a:avLst/>
            </a:prstGeom>
            <a:ln>
              <a:prstDash val="dash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>
              <a:off x="3875600" y="2678808"/>
              <a:ext cx="0" cy="2372582"/>
            </a:xfrm>
            <a:prstGeom prst="line">
              <a:avLst/>
            </a:prstGeom>
            <a:ln>
              <a:prstDash val="dash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>
              <a:off x="1827195" y="2670182"/>
              <a:ext cx="0" cy="2372582"/>
            </a:xfrm>
            <a:prstGeom prst="line">
              <a:avLst/>
            </a:prstGeom>
            <a:ln>
              <a:prstDash val="dash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>
              <a:off x="2508681" y="2670182"/>
              <a:ext cx="0" cy="2372582"/>
            </a:xfrm>
            <a:prstGeom prst="line">
              <a:avLst/>
            </a:prstGeom>
            <a:ln>
              <a:prstDash val="dash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90480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670876" y="621227"/>
            <a:ext cx="8009635" cy="2962889"/>
            <a:chOff x="797668" y="3328547"/>
            <a:chExt cx="8009635" cy="2962889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7668" y="3328547"/>
              <a:ext cx="8009635" cy="2962889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422" t="82576" r="71591" b="291"/>
            <a:stretch/>
          </p:blipFill>
          <p:spPr>
            <a:xfrm>
              <a:off x="2618510" y="5817608"/>
              <a:ext cx="309017" cy="473828"/>
            </a:xfrm>
            <a:prstGeom prst="rect">
              <a:avLst/>
            </a:prstGeom>
          </p:spPr>
        </p:pic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282" y="343939"/>
            <a:ext cx="8959042" cy="6226233"/>
          </a:xfrm>
        </p:spPr>
        <p:txBody>
          <a:bodyPr>
            <a:normAutofit/>
          </a:bodyPr>
          <a:lstStyle/>
          <a:p>
            <a:pPr>
              <a:buClrTx/>
              <a:buSzPct val="120000"/>
              <a:buFont typeface="Arial" panose="020B0604020202020204" pitchFamily="34" charset="0"/>
              <a:buChar char="•"/>
            </a:pPr>
            <a:r>
              <a:rPr lang="el-GR" b="1" dirty="0" smtClean="0"/>
              <a:t> Απόκριση σε Συχνότητα</a:t>
            </a:r>
            <a:endParaRPr lang="el-GR" dirty="0" smtClean="0"/>
          </a:p>
          <a:p>
            <a:pPr>
              <a:buClrTx/>
              <a:buSzPct val="120000"/>
              <a:buFont typeface="Arial" panose="020B0604020202020204" pitchFamily="34" charset="0"/>
              <a:buChar char="•"/>
            </a:pPr>
            <a:r>
              <a:rPr lang="el-GR" dirty="0" smtClean="0"/>
              <a:t> Παράδειγμα:</a:t>
            </a:r>
            <a:endParaRPr lang="el-GR" sz="2200" dirty="0" smtClean="0"/>
          </a:p>
          <a:p>
            <a:pPr lvl="1">
              <a:buClrTx/>
              <a:buSzPct val="120000"/>
              <a:buFont typeface="Arial" panose="020B0604020202020204" pitchFamily="34" charset="0"/>
              <a:buChar char="•"/>
            </a:pPr>
            <a:endParaRPr lang="el-GR" dirty="0" smtClean="0"/>
          </a:p>
          <a:p>
            <a:pPr marL="201168" lvl="1" indent="0">
              <a:buClrTx/>
              <a:buSzPct val="120000"/>
              <a:buNone/>
            </a:pPr>
            <a:endParaRPr lang="el-GR" sz="700" dirty="0" smtClean="0"/>
          </a:p>
          <a:p>
            <a:pPr marL="201168" lvl="1" indent="0">
              <a:buClrTx/>
              <a:buSzPct val="120000"/>
              <a:buNone/>
            </a:pPr>
            <a:endParaRPr lang="el-GR" b="0" dirty="0" smtClean="0"/>
          </a:p>
          <a:p>
            <a:pPr lvl="1">
              <a:buClrTx/>
              <a:buSzPct val="120000"/>
            </a:pPr>
            <a:endParaRPr lang="en-US" i="1" dirty="0" smtClean="0"/>
          </a:p>
          <a:p>
            <a:pPr marL="201168" lvl="1" indent="0">
              <a:buClrTx/>
              <a:buSzPct val="120000"/>
              <a:buNone/>
            </a:pP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0" y="269125"/>
            <a:ext cx="9144000" cy="74814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sz="1350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6570173"/>
            <a:ext cx="9144000" cy="74814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sz="1350">
              <a:solidFill>
                <a:prstClr val="white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707" y="3759677"/>
            <a:ext cx="8188804" cy="2580455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490758" y="3576119"/>
            <a:ext cx="8188804" cy="2994053"/>
            <a:chOff x="472401" y="1083791"/>
            <a:chExt cx="8188804" cy="2994053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2401" y="1242814"/>
              <a:ext cx="8188804" cy="2580455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875" t="3703" r="37206" b="53375"/>
            <a:stretch/>
          </p:blipFill>
          <p:spPr>
            <a:xfrm>
              <a:off x="4309448" y="1083791"/>
              <a:ext cx="1303700" cy="1107579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232" t="70482" r="50582" b="47"/>
            <a:stretch/>
          </p:blipFill>
          <p:spPr>
            <a:xfrm>
              <a:off x="3928153" y="3317353"/>
              <a:ext cx="588475" cy="760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40482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7282" y="343939"/>
                <a:ext cx="9056718" cy="6226233"/>
              </a:xfrm>
            </p:spPr>
            <p:txBody>
              <a:bodyPr>
                <a:normAutofit/>
              </a:bodyPr>
              <a:lstStyle/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l-GR" b="1" dirty="0" smtClean="0"/>
                  <a:t> Ξαφνική είσοδος σε ΓΧΑ συστήματα</a:t>
                </a:r>
                <a:endParaRPr lang="el-GR" dirty="0"/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l-GR" dirty="0" smtClean="0"/>
                  <a:t> Ως τώρα μελετήσαμε την είσοδο της μορφής </a:t>
                </a:r>
                <a:br>
                  <a:rPr lang="el-GR" dirty="0" smtClean="0"/>
                </a:br>
                <a:endParaRPr lang="el-GR" dirty="0" smtClean="0"/>
              </a:p>
              <a:p>
                <a:pPr marL="0">
                  <a:buClrTx/>
                  <a:buSzPct val="1200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l-GR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   −∞&lt;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&lt;+∞</m:t>
                      </m:r>
                    </m:oMath>
                  </m:oMathPara>
                </a14:m>
                <a:endParaRPr lang="en-US" b="0" dirty="0" smtClean="0"/>
              </a:p>
              <a:p>
                <a:pPr marL="0">
                  <a:buClrTx/>
                  <a:buSzPct val="120000"/>
                  <a:buNone/>
                </a:pPr>
                <a:r>
                  <a:rPr lang="el-GR" dirty="0" smtClean="0"/>
                  <a:t>σε ένα ΓΧΑ σύστημα</a:t>
                </a:r>
                <a:endParaRPr lang="el-GR" b="0" dirty="0"/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l-GR" dirty="0" smtClean="0"/>
                  <a:t> Όμως τέτοια σήματα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−∞&lt;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&lt;+∞</m:t>
                    </m:r>
                  </m:oMath>
                </a14:m>
                <a:r>
                  <a:rPr lang="el-GR" dirty="0" smtClean="0"/>
                  <a:t>) δεν υπάρχουν στην πραγματικότητα</a:t>
                </a:r>
                <a:endParaRPr lang="el-GR" b="0" dirty="0"/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l-GR" dirty="0" smtClean="0"/>
                  <a:t> Οπότε η ιδιότητα της </a:t>
                </a:r>
                <a:r>
                  <a:rPr lang="el-GR" dirty="0" err="1" smtClean="0"/>
                  <a:t>ιδιοσυνάρτησης</a:t>
                </a:r>
                <a:r>
                  <a:rPr lang="el-GR" dirty="0" smtClean="0"/>
                  <a:t> + </a:t>
                </a:r>
                <a:r>
                  <a:rPr lang="el-GR" dirty="0" err="1" smtClean="0"/>
                  <a:t>ιδιοτιμής</a:t>
                </a:r>
                <a:r>
                  <a:rPr lang="el-GR" dirty="0" smtClean="0"/>
                  <a:t> δεν ισχύει ακριβώς στην πράξη</a:t>
                </a:r>
                <a:endParaRPr lang="el-GR" b="0" dirty="0"/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l-GR" dirty="0" smtClean="0"/>
                  <a:t> Ας κάνουμε τα πράγματα πιο κοντά στην πραγματικότητα</a:t>
                </a:r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endParaRPr lang="el-GR" b="0" dirty="0"/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l-GR" dirty="0" smtClean="0"/>
                  <a:t> Έστω ότι έχουμε ένα σήμα που εφαρμόζεται σε μια τυχαία χρονική στιγμή</a:t>
                </a:r>
                <a:r>
                  <a:rPr lang="en-US" dirty="0" smtClean="0"/>
                  <a:t> </a:t>
                </a:r>
                <a:r>
                  <a:rPr lang="el-GR" dirty="0" smtClean="0"/>
                  <a:t>σε ένα αιτιατό ΓΧΑ σύστημα</a:t>
                </a:r>
              </a:p>
              <a:p>
                <a:pPr lvl="1"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l-GR" sz="2000" b="0" dirty="0" smtClean="0"/>
                  <a:t>Για λόγους ευκολίας έστω ότι η στιγμή αυτή είναι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2000" b="0" dirty="0" smtClean="0"/>
              </a:p>
              <a:p>
                <a:pPr lvl="1">
                  <a:buClrTx/>
                  <a:buSzPct val="120000"/>
                  <a:buFont typeface="Arial" panose="020B0604020202020204" pitchFamily="34" charset="0"/>
                  <a:buChar char="•"/>
                </a:pPr>
                <a:endParaRPr lang="en-US" sz="2000" dirty="0"/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l-GR" dirty="0" smtClean="0"/>
                  <a:t> Το σήμα αυτό θα είναι το </a:t>
                </a:r>
              </a:p>
              <a:p>
                <a:pPr marL="0">
                  <a:buClrTx/>
                  <a:buSzPct val="1200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l-GR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i="1" dirty="0" smtClean="0"/>
              </a:p>
              <a:p>
                <a:pPr marL="201168" lvl="1" indent="0">
                  <a:buClrTx/>
                  <a:buSzPct val="120000"/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7282" y="343939"/>
                <a:ext cx="9056718" cy="6226233"/>
              </a:xfrm>
              <a:blipFill rotWithShape="0">
                <a:blip r:embed="rId2"/>
                <a:stretch>
                  <a:fillRect l="-1884" t="-1761"/>
                </a:stretch>
              </a:blipFill>
            </p:spPr>
            <p:txBody>
              <a:bodyPr/>
              <a:lstStyle/>
              <a:p>
                <a:r>
                  <a:rPr lang="el-G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0" y="269125"/>
            <a:ext cx="9144000" cy="74814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sz="1350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6570173"/>
            <a:ext cx="9144000" cy="74814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sz="135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7621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7282" y="343939"/>
                <a:ext cx="8959042" cy="6226233"/>
              </a:xfrm>
            </p:spPr>
            <p:txBody>
              <a:bodyPr>
                <a:normAutofit fontScale="92500" lnSpcReduction="10000"/>
              </a:bodyPr>
              <a:lstStyle/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l-GR" b="1" dirty="0" smtClean="0"/>
                  <a:t> </a:t>
                </a:r>
                <a:r>
                  <a:rPr lang="el-GR" sz="2200" b="1" dirty="0" smtClean="0"/>
                  <a:t>Ξαφνική είσοδος σε ΓΧΑ συστήματα</a:t>
                </a:r>
                <a:endParaRPr lang="el-GR" sz="2200" dirty="0"/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l-GR" dirty="0" smtClean="0"/>
                  <a:t> Εφαρμόζοντας το άθροισμα της συνέλιξης θα έχουμε</a:t>
                </a:r>
                <a:r>
                  <a:rPr lang="en-US" dirty="0" smtClean="0"/>
                  <a:t/>
                </a:r>
                <a:br>
                  <a:rPr lang="en-US" dirty="0" smtClean="0"/>
                </a:br>
                <a:endParaRPr lang="el-GR" dirty="0" smtClean="0"/>
              </a:p>
              <a:p>
                <a:pPr marL="0">
                  <a:buClrTx/>
                  <a:buSzPct val="1200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eqArr>
                                  <m:eqArr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,                                           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&lt;0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e>
                                </m:eqArr>
                              </m:e>
                            </m:mr>
                            <m:mr>
                              <m:e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nary>
                                      <m:naryPr>
                                        <m:chr m:val="∑"/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naryPr>
                                      <m:sub>
                                        <m:r>
                                          <m:rPr>
                                            <m:brk m:alnAt="23"/>
                                          </m:r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=0</m:t>
                                        </m:r>
                                      </m:sub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p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  <m:d>
                                          <m:dPr>
                                            <m:begChr m:val="["/>
                                            <m:endChr m:val="]"/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e>
                                        </m:d>
                                        <m:sSup>
                                          <m:sSup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𝑒</m:t>
                                            </m:r>
                                          </m:e>
                                          <m:sup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𝑗</m:t>
                                            </m:r>
                                            <m:r>
                                              <a:rPr lang="el-GR" b="0" i="1" smtClean="0">
                                                <a:latin typeface="Cambria Math" panose="02040503050406030204" pitchFamily="18" charset="0"/>
                                              </a:rPr>
                                              <m:t>𝜔</m:t>
                                            </m:r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sup>
                                        </m:sSup>
                                      </m:e>
                                    </m:nary>
                                  </m:e>
                                </m:d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   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≥0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0" dirty="0" smtClean="0"/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l-GR" dirty="0" smtClean="0"/>
                  <a:t> Για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el-GR" dirty="0" smtClean="0"/>
                  <a:t>έχουμε</a:t>
                </a:r>
              </a:p>
              <a:p>
                <a:pPr marL="0">
                  <a:buClrTx/>
                  <a:buSzPct val="1200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+∞</m:t>
                              </m:r>
                            </m:sup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l-GR" b="0" i="1" smtClean="0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p>
                            </m:e>
                          </m:nary>
                        </m:e>
                      </m:d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l-GR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+∞</m:t>
                              </m:r>
                            </m:sup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p>
                            </m:e>
                          </m:nary>
                        </m:e>
                      </m:d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r>
                  <a:rPr lang="en-US" b="0" i="1" dirty="0" smtClean="0">
                    <a:latin typeface="Cambria Math" panose="02040503050406030204" pitchFamily="18" charset="0"/>
                  </a:rPr>
                  <a:t/>
                </a:r>
                <a:br>
                  <a:rPr lang="en-US" b="0" i="1" dirty="0" smtClean="0">
                    <a:latin typeface="Cambria Math" panose="02040503050406030204" pitchFamily="18" charset="0"/>
                  </a:rPr>
                </a:br>
                <a:endParaRPr lang="en-US" b="0" i="1" dirty="0" smtClean="0">
                  <a:latin typeface="Cambria Math" panose="02040503050406030204" pitchFamily="18" charset="0"/>
                </a:endParaRPr>
              </a:p>
              <a:p>
                <a:pPr marL="0">
                  <a:buClrTx/>
                  <a:buSzPct val="1200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e>
                      </m:d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+∞</m:t>
                              </m:r>
                            </m:sup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p>
                            </m:e>
                          </m:nary>
                        </m:e>
                      </m:d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</m:t>
                      </m:r>
                    </m:oMath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𝑠𝑠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 smtClean="0"/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endParaRPr lang="el-GR" dirty="0" smtClean="0"/>
              </a:p>
              <a:p>
                <a:pPr>
                  <a:lnSpc>
                    <a:spcPct val="110000"/>
                  </a:lnSpc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l-GR" dirty="0" smtClean="0"/>
                  <a:t> Ο όρος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el-GR" dirty="0" smtClean="0"/>
                  <a:t>ονομάζεται </a:t>
                </a:r>
                <a:r>
                  <a:rPr lang="el-GR" b="1" dirty="0" smtClean="0"/>
                  <a:t>απόκριση σταθερής κατάστασης (</a:t>
                </a:r>
                <a:r>
                  <a:rPr lang="en-US" b="1" dirty="0" smtClean="0"/>
                  <a:t>steady state response)</a:t>
                </a:r>
                <a:r>
                  <a:rPr lang="el-GR" dirty="0" smtClean="0"/>
                  <a:t> ενώ ο όρος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el-GR" dirty="0" smtClean="0"/>
                  <a:t>ονομάζεται </a:t>
                </a:r>
                <a:r>
                  <a:rPr lang="el-GR" b="1" dirty="0" smtClean="0"/>
                  <a:t>μεταβατική απόκριση </a:t>
                </a:r>
                <a:r>
                  <a:rPr lang="en-US" b="1" dirty="0" smtClean="0"/>
                  <a:t>(transient response)</a:t>
                </a:r>
                <a:endParaRPr lang="en-US" i="1" dirty="0" smtClean="0"/>
              </a:p>
              <a:p>
                <a:pPr marL="201168" lvl="1" indent="0">
                  <a:buClrTx/>
                  <a:buSzPct val="120000"/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7282" y="343939"/>
                <a:ext cx="8959042" cy="6226233"/>
              </a:xfrm>
              <a:blipFill rotWithShape="0">
                <a:blip r:embed="rId2"/>
                <a:stretch>
                  <a:fillRect l="-1837" t="-1859" r="-952"/>
                </a:stretch>
              </a:blipFill>
            </p:spPr>
            <p:txBody>
              <a:bodyPr/>
              <a:lstStyle/>
              <a:p>
                <a:r>
                  <a:rPr lang="el-G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0" y="269125"/>
            <a:ext cx="9144000" cy="74814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sz="1350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6570173"/>
            <a:ext cx="9144000" cy="74814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sz="135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707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7282" y="343939"/>
                <a:ext cx="9056718" cy="6106737"/>
              </a:xfrm>
            </p:spPr>
            <p:txBody>
              <a:bodyPr>
                <a:normAutofit/>
              </a:bodyPr>
              <a:lstStyle/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l-GR" dirty="0" smtClean="0"/>
                  <a:t> Ως τώρα μελετήσαμε τα συστήματα στο πεδίο του χρόνου</a:t>
                </a:r>
              </a:p>
              <a:p>
                <a:pPr marL="0" indent="0">
                  <a:buClrTx/>
                  <a:buSzPct val="120000"/>
                  <a:buNone/>
                </a:pPr>
                <a:endParaRPr lang="el-GR" dirty="0" smtClean="0"/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l-GR" dirty="0" smtClean="0"/>
                  <a:t> Είδαμε τη χρησιμότητα της συνάρτησης Δέλτα </a:t>
                </a:r>
                <a14:m>
                  <m:oMath xmlns:m="http://schemas.openxmlformats.org/officeDocument/2006/math">
                    <m:r>
                      <a:rPr lang="el-GR" b="0" i="1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l-GR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el-GR" dirty="0" smtClean="0"/>
                  <a:t>στην όλη διαδικασία μελέτης συστημάτων στο πεδίο του χρόνου</a:t>
                </a:r>
              </a:p>
              <a:p>
                <a:pPr marL="0" indent="0">
                  <a:buClrTx/>
                  <a:buSzPct val="120000"/>
                  <a:buNone/>
                </a:pPr>
                <a:endParaRPr lang="el-GR" dirty="0" smtClean="0"/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l-GR" dirty="0"/>
                  <a:t> </a:t>
                </a:r>
                <a:r>
                  <a:rPr lang="el-GR" dirty="0" smtClean="0"/>
                  <a:t>Παρ’ όλα αυτά</a:t>
                </a:r>
              </a:p>
              <a:p>
                <a:pPr lvl="1"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l-GR" dirty="0" smtClean="0"/>
                  <a:t>Δεν έχουμε περισσότερη διαίσθηση του </a:t>
                </a:r>
                <a:r>
                  <a:rPr lang="el-GR" i="1" dirty="0" smtClean="0"/>
                  <a:t>γιατί</a:t>
                </a:r>
                <a:r>
                  <a:rPr lang="el-GR" dirty="0" smtClean="0"/>
                  <a:t> τα συστήματα συμπεριφέρονται έτσι</a:t>
                </a:r>
              </a:p>
              <a:p>
                <a:pPr lvl="1"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l-GR" dirty="0" smtClean="0"/>
                  <a:t>Δεν ξέρουμε </a:t>
                </a:r>
                <a:r>
                  <a:rPr lang="el-GR" i="1" dirty="0" smtClean="0"/>
                  <a:t>πώς</a:t>
                </a:r>
                <a:r>
                  <a:rPr lang="el-GR" dirty="0" smtClean="0"/>
                  <a:t> να σχεδιάσουμε ένα σύστημα με μια επιθυμητή συμπεριφορά</a:t>
                </a:r>
              </a:p>
              <a:p>
                <a:pPr lvl="1">
                  <a:buClrTx/>
                  <a:buSzPct val="120000"/>
                  <a:buFont typeface="Arial" panose="020B0604020202020204" pitchFamily="34" charset="0"/>
                  <a:buChar char="•"/>
                </a:pPr>
                <a:endParaRPr lang="el-GR" dirty="0"/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l-GR" dirty="0"/>
                  <a:t> </a:t>
                </a:r>
                <a:r>
                  <a:rPr lang="el-GR" dirty="0" smtClean="0"/>
                  <a:t>Στην προσπάθειά μας αυτή θα εφαρμόσουμε μια διαφορετική είσοδο στο σύστημα αντί της συνάρτησης Δέλτα</a:t>
                </a:r>
              </a:p>
              <a:p>
                <a:pPr lvl="1"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l-GR" dirty="0" smtClean="0"/>
                  <a:t>Ας δούμε που θα μας οδηγήσει αυτό…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7282" y="343939"/>
                <a:ext cx="9056718" cy="6106737"/>
              </a:xfrm>
              <a:blipFill rotWithShape="0">
                <a:blip r:embed="rId2"/>
                <a:stretch>
                  <a:fillRect l="-1884" t="-1796"/>
                </a:stretch>
              </a:blipFill>
            </p:spPr>
            <p:txBody>
              <a:bodyPr/>
              <a:lstStyle/>
              <a:p>
                <a:r>
                  <a:rPr lang="el-G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0" y="269125"/>
            <a:ext cx="9144000" cy="74814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sz="1350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6570173"/>
            <a:ext cx="9144000" cy="74814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sz="135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0811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7282" y="343939"/>
                <a:ext cx="8959042" cy="6226233"/>
              </a:xfrm>
            </p:spPr>
            <p:txBody>
              <a:bodyPr>
                <a:normAutofit fontScale="92500" lnSpcReduction="20000"/>
              </a:bodyPr>
              <a:lstStyle/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l-GR" b="1" dirty="0" smtClean="0"/>
                  <a:t> </a:t>
                </a:r>
                <a:r>
                  <a:rPr lang="el-GR" sz="2200" b="1" dirty="0" smtClean="0"/>
                  <a:t>Ξαφνική είσοδος σε ΓΧΑ συστήματα</a:t>
                </a:r>
                <a:endParaRPr lang="el-GR" sz="2200" dirty="0"/>
              </a:p>
              <a:p>
                <a:pPr marL="0">
                  <a:lnSpc>
                    <a:spcPct val="160000"/>
                  </a:lnSpc>
                  <a:buClrTx/>
                  <a:buSzPct val="1200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e>
                      </m:d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+∞</m:t>
                              </m:r>
                            </m:sup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p>
                            </m:e>
                          </m:nary>
                        </m:e>
                      </m:d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</m:t>
                      </m:r>
                    </m:oMath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    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𝑠𝑠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l-GR" dirty="0" smtClean="0"/>
              </a:p>
              <a:p>
                <a:pPr>
                  <a:lnSpc>
                    <a:spcPct val="160000"/>
                  </a:lnSpc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l-GR" dirty="0" smtClean="0"/>
                  <a:t>Η απόκριση σταθερής κατάστασης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el-GR" dirty="0" smtClean="0"/>
                  <a:t>είναι ακριβώς το αποτέλεσμα που θα λαμβάναμε από την ιδιότητα της </a:t>
                </a:r>
                <a:r>
                  <a:rPr lang="el-GR" dirty="0" err="1" smtClean="0"/>
                  <a:t>ιδιοσυνάρτησης</a:t>
                </a:r>
                <a:endParaRPr lang="el-GR" dirty="0" smtClean="0"/>
              </a:p>
              <a:p>
                <a:pPr>
                  <a:lnSpc>
                    <a:spcPct val="160000"/>
                  </a:lnSpc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l-GR" dirty="0" smtClean="0"/>
                  <a:t>Η μεταβατική απόκριση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l-GR" dirty="0" smtClean="0"/>
                  <a:t> μπορεί κανείς να τη δει ως το «πόσο απέχει» η έξοδός μας από το αποτέλεσμα της </a:t>
                </a:r>
                <a:r>
                  <a:rPr lang="el-GR" dirty="0" err="1" smtClean="0"/>
                  <a:t>ιδιοσυνάρτησης</a:t>
                </a:r>
                <a:endParaRPr lang="el-GR" dirty="0"/>
              </a:p>
              <a:p>
                <a:pPr>
                  <a:lnSpc>
                    <a:spcPct val="160000"/>
                  </a:lnSpc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l-GR" dirty="0" smtClean="0"/>
                  <a:t>Άραγε πως συμπεριφέρεται η μεταβατική απόκριση;</a:t>
                </a:r>
              </a:p>
              <a:p>
                <a:pPr lvl="1">
                  <a:lnSpc>
                    <a:spcPct val="160000"/>
                  </a:lnSpc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l-GR" sz="2000" dirty="0" smtClean="0"/>
                  <a:t>Μήπως μπορεί να εξαφανίζεται σε κάποιες περιπτώσεις και να καταλήγουμε μόνο με την απόκριση σταθερής κατάστασης;</a:t>
                </a:r>
                <a:endParaRPr lang="el-GR" sz="2000" dirty="0"/>
              </a:p>
              <a:p>
                <a:pPr>
                  <a:lnSpc>
                    <a:spcPct val="160000"/>
                  </a:lnSpc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l-GR" dirty="0" smtClean="0"/>
                  <a:t>Ας δούμε πότε – και αν – συμβαίνει αυτό…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7282" y="343939"/>
                <a:ext cx="8959042" cy="6226233"/>
              </a:xfrm>
              <a:blipFill rotWithShape="0">
                <a:blip r:embed="rId2"/>
                <a:stretch>
                  <a:fillRect l="-1837" t="-2250" r="-1020"/>
                </a:stretch>
              </a:blipFill>
            </p:spPr>
            <p:txBody>
              <a:bodyPr/>
              <a:lstStyle/>
              <a:p>
                <a:r>
                  <a:rPr lang="el-G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0" y="269125"/>
            <a:ext cx="9144000" cy="74814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sz="1350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6570173"/>
            <a:ext cx="9144000" cy="74814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sz="135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6561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7282" y="343939"/>
                <a:ext cx="8959042" cy="6226233"/>
              </a:xfrm>
            </p:spPr>
            <p:txBody>
              <a:bodyPr>
                <a:normAutofit/>
              </a:bodyPr>
              <a:lstStyle/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l-GR" b="1" dirty="0" smtClean="0"/>
                  <a:t> Ξαφνική είσοδος σε ΓΧΑ συστήματα</a:t>
                </a:r>
                <a:endParaRPr lang="el-GR" dirty="0" smtClean="0"/>
              </a:p>
              <a:p>
                <a:pPr lvl="1">
                  <a:buClrTx/>
                  <a:buSzPct val="120000"/>
                  <a:buFont typeface="Arial" panose="020B0604020202020204" pitchFamily="34" charset="0"/>
                  <a:buChar char="•"/>
                </a:pPr>
                <a:endParaRPr lang="el-GR" dirty="0"/>
              </a:p>
              <a:p>
                <a:pPr marL="201168" lvl="1" indent="0">
                  <a:buClrTx/>
                  <a:buSzPct val="1200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l-G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l-G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+∞</m:t>
                                  </m:r>
                                </m:sup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</m:d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𝜔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d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+∞ 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</m:e>
                          </m:d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+∞ 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</m:e>
                          </m:d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+∞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</m:nary>
                    </m:oMath>
                  </m:oMathPara>
                </a14:m>
                <a:r>
                  <a:rPr lang="en-US" b="0" i="1" dirty="0" smtClean="0">
                    <a:latin typeface="Cambria Math" panose="02040503050406030204" pitchFamily="18" charset="0"/>
                  </a:rPr>
                  <a:t/>
                </a:r>
                <a:br>
                  <a:rPr lang="en-US" b="0" i="1" dirty="0" smtClean="0">
                    <a:latin typeface="Cambria Math" panose="02040503050406030204" pitchFamily="18" charset="0"/>
                  </a:rPr>
                </a:br>
                <a:endParaRPr lang="en-US" dirty="0" smtClean="0"/>
              </a:p>
              <a:p>
                <a:pPr marL="0" indent="0">
                  <a:buClrTx/>
                  <a:buSzPct val="120000"/>
                  <a:buNone/>
                </a:pPr>
                <a:endParaRPr lang="en-US" dirty="0" smtClean="0"/>
              </a:p>
              <a:p>
                <a:pPr>
                  <a:lnSpc>
                    <a:spcPct val="110000"/>
                  </a:lnSpc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 </a:t>
                </a:r>
                <a:r>
                  <a:rPr lang="el-GR" dirty="0" smtClean="0"/>
                  <a:t>Από το παραπάνω μπορούμε να συμπεράνουμε δυο πράγματα:</a:t>
                </a:r>
                <a:endParaRPr lang="el-GR" dirty="0"/>
              </a:p>
              <a:p>
                <a:pPr marL="251460" indent="-342900">
                  <a:lnSpc>
                    <a:spcPct val="110000"/>
                  </a:lnSpc>
                  <a:buClrTx/>
                  <a:buSzPct val="120000"/>
                  <a:buFont typeface="+mj-lt"/>
                  <a:buAutoNum type="arabicPeriod"/>
                </a:pPr>
                <a:r>
                  <a:rPr lang="el-GR" dirty="0" smtClean="0"/>
                  <a:t>Αν η κρουστική απόκριση είναι πεπερασμένης διάρκειας έτσι ώστε </a:t>
                </a:r>
                <a:endParaRPr lang="en-US" b="0" i="1" dirty="0" smtClean="0">
                  <a:latin typeface="Cambria Math" panose="02040503050406030204" pitchFamily="18" charset="0"/>
                </a:endParaRPr>
              </a:p>
              <a:p>
                <a:pPr marL="0">
                  <a:lnSpc>
                    <a:spcPct val="110000"/>
                  </a:lnSpc>
                  <a:buClrTx/>
                  <a:buSzPct val="1200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≠0,   0≤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lang="en-US" b="0" dirty="0" smtClean="0"/>
              </a:p>
              <a:p>
                <a:pPr marL="0">
                  <a:lnSpc>
                    <a:spcPct val="110000"/>
                  </a:lnSpc>
                  <a:buClrTx/>
                  <a:buSzPct val="120000"/>
                  <a:buNone/>
                </a:pPr>
                <a:r>
                  <a:rPr lang="en-US" dirty="0" smtClean="0"/>
                  <a:t>      </a:t>
                </a:r>
                <a:r>
                  <a:rPr lang="el-GR" dirty="0" smtClean="0"/>
                  <a:t> τότε ο παραπάνω όρος είναι μηδέν για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l-GR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 smtClean="0"/>
                  <a:t>. </a:t>
                </a:r>
                <a:r>
                  <a:rPr lang="el-GR" dirty="0" smtClean="0"/>
                  <a:t>Οπότε θα έχουμε μόνο την</a:t>
                </a:r>
                <a:r>
                  <a:rPr lang="en-US" dirty="0" smtClean="0"/>
                  <a:t/>
                </a:r>
                <a:br>
                  <a:rPr lang="en-US" dirty="0" smtClean="0"/>
                </a:br>
                <a:r>
                  <a:rPr lang="en-US" dirty="0" smtClean="0"/>
                  <a:t>       </a:t>
                </a:r>
                <a:r>
                  <a:rPr lang="el-GR" dirty="0" smtClean="0"/>
                  <a:t>απόκριση σταθερής κατάστασης στην έξοδο για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endParaRPr lang="el-GR" dirty="0" smtClean="0"/>
              </a:p>
              <a:p>
                <a:pPr marL="251460" indent="-342900">
                  <a:lnSpc>
                    <a:spcPct val="110000"/>
                  </a:lnSpc>
                  <a:buClrTx/>
                  <a:buSzPct val="120000"/>
                  <a:buFont typeface="+mj-lt"/>
                  <a:buAutoNum type="arabicPeriod" startAt="2"/>
                </a:pPr>
                <a:r>
                  <a:rPr lang="el-GR" dirty="0" smtClean="0"/>
                  <a:t>Αν η κρουστική απόκριση έχει άπειρη διάρκεια, τότε η μεταβατική απόκριση δεν εξαφανίζεται ακαριαία αλλά φθίνει στο μηδέν </a:t>
                </a:r>
                <a:r>
                  <a:rPr lang="el-GR" b="1" dirty="0" smtClean="0"/>
                  <a:t>αν</a:t>
                </a:r>
                <a:r>
                  <a:rPr lang="el-GR" dirty="0" smtClean="0"/>
                  <a:t> οι τιμές της κρουστικής απόκρισης πλησιάζουν το μηδέν όταν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→+∞</m:t>
                    </m:r>
                  </m:oMath>
                </a14:m>
                <a:endParaRPr lang="en-US" dirty="0" smtClean="0"/>
              </a:p>
              <a:p>
                <a:pPr lvl="1">
                  <a:lnSpc>
                    <a:spcPct val="110000"/>
                  </a:lnSpc>
                  <a:buClrTx/>
                  <a:buSzPct val="120000"/>
                </a:pPr>
                <a:r>
                  <a:rPr lang="el-GR" sz="2000" dirty="0" smtClean="0"/>
                  <a:t>Πότε συμβαίνει αυτό? Όταν το σύστημα είναι ευσταθές, όπως βλέπουμε από την τελευταία ανίσωση!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7282" y="343939"/>
                <a:ext cx="8959042" cy="6226233"/>
              </a:xfrm>
              <a:blipFill rotWithShape="0">
                <a:blip r:embed="rId2"/>
                <a:stretch>
                  <a:fillRect l="-2109" t="-1761" r="-612"/>
                </a:stretch>
              </a:blipFill>
            </p:spPr>
            <p:txBody>
              <a:bodyPr/>
              <a:lstStyle/>
              <a:p>
                <a:r>
                  <a:rPr lang="el-G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0" y="269125"/>
            <a:ext cx="9144000" cy="74814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sz="1350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6570173"/>
            <a:ext cx="9144000" cy="74814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sz="135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7687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282" y="374593"/>
            <a:ext cx="8959042" cy="6195579"/>
          </a:xfrm>
        </p:spPr>
        <p:txBody>
          <a:bodyPr>
            <a:normAutofit/>
          </a:bodyPr>
          <a:lstStyle/>
          <a:p>
            <a:pPr>
              <a:buClrTx/>
              <a:buSzPct val="120000"/>
              <a:buFont typeface="Arial" panose="020B0604020202020204" pitchFamily="34" charset="0"/>
              <a:buChar char="•"/>
            </a:pPr>
            <a:r>
              <a:rPr lang="el-GR" b="1" dirty="0" smtClean="0"/>
              <a:t> Ξαφνική είσοδος σε ΓΧΑ συστήματα</a:t>
            </a:r>
            <a:endParaRPr lang="el-GR" dirty="0" smtClean="0"/>
          </a:p>
          <a:p>
            <a:pPr lvl="1">
              <a:buClrTx/>
              <a:buSzPct val="120000"/>
              <a:buFont typeface="Arial" panose="020B0604020202020204" pitchFamily="34" charset="0"/>
              <a:buChar char="•"/>
            </a:pPr>
            <a:endParaRPr lang="el-GR" dirty="0"/>
          </a:p>
        </p:txBody>
      </p:sp>
      <p:sp>
        <p:nvSpPr>
          <p:cNvPr id="4" name="Rectangle 3"/>
          <p:cNvSpPr/>
          <p:nvPr/>
        </p:nvSpPr>
        <p:spPr>
          <a:xfrm>
            <a:off x="0" y="269125"/>
            <a:ext cx="9144000" cy="74814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sz="1350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6570173"/>
            <a:ext cx="9144000" cy="74814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sz="1350">
              <a:solidFill>
                <a:prstClr val="white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526"/>
          <a:stretch/>
        </p:blipFill>
        <p:spPr>
          <a:xfrm>
            <a:off x="682551" y="914400"/>
            <a:ext cx="7634597" cy="277645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" t="50956" r="-109" b="-430"/>
          <a:stretch/>
        </p:blipFill>
        <p:spPr>
          <a:xfrm>
            <a:off x="682550" y="3763068"/>
            <a:ext cx="7634597" cy="2776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363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7282" y="343939"/>
                <a:ext cx="9056718" cy="6301048"/>
              </a:xfrm>
            </p:spPr>
            <p:txBody>
              <a:bodyPr>
                <a:normAutofit fontScale="92500" lnSpcReduction="10000"/>
              </a:bodyPr>
              <a:lstStyle/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l-GR" dirty="0" smtClean="0"/>
                  <a:t> </a:t>
                </a:r>
                <a:r>
                  <a:rPr lang="el-GR" sz="2200" b="1" dirty="0" smtClean="0"/>
                  <a:t>ΓΧΑ </a:t>
                </a:r>
                <a:r>
                  <a:rPr lang="el-GR" sz="2200" b="1" dirty="0"/>
                  <a:t>Συστήματα στο Χώρο της Συχνότητας</a:t>
                </a:r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endParaRPr lang="el-GR" dirty="0" smtClean="0"/>
              </a:p>
              <a:p>
                <a:pPr lvl="1">
                  <a:buClrTx/>
                  <a:buSzPct val="120000"/>
                  <a:buFont typeface="Arial" panose="020B0604020202020204" pitchFamily="34" charset="0"/>
                  <a:buChar char="•"/>
                </a:pPr>
                <a:endParaRPr lang="el-GR" dirty="0" smtClean="0"/>
              </a:p>
              <a:p>
                <a:pPr lvl="1">
                  <a:buClrTx/>
                  <a:buSzPct val="120000"/>
                  <a:buFont typeface="Arial" panose="020B0604020202020204" pitchFamily="34" charset="0"/>
                  <a:buChar char="•"/>
                </a:pPr>
                <a:endParaRPr lang="el-GR" dirty="0"/>
              </a:p>
              <a:p>
                <a:pPr lvl="1">
                  <a:buClrTx/>
                  <a:buSzPct val="120000"/>
                  <a:buFont typeface="Arial" panose="020B0604020202020204" pitchFamily="34" charset="0"/>
                  <a:buChar char="•"/>
                </a:pPr>
                <a:endParaRPr lang="el-GR" dirty="0" smtClean="0"/>
              </a:p>
              <a:p>
                <a:pPr lvl="1">
                  <a:buClrTx/>
                  <a:buSzPct val="120000"/>
                  <a:buFont typeface="Arial" panose="020B0604020202020204" pitchFamily="34" charset="0"/>
                  <a:buChar char="•"/>
                </a:pPr>
                <a:endParaRPr lang="el-GR" dirty="0"/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 </a:t>
                </a:r>
                <a:r>
                  <a:rPr lang="el-GR" dirty="0" smtClean="0"/>
                  <a:t>Ας αναλύσουμε την έξοδο:</a:t>
                </a:r>
                <a:endParaRPr lang="el-GR" dirty="0"/>
              </a:p>
              <a:p>
                <a:pPr marL="0">
                  <a:buClrTx/>
                  <a:buSzPct val="1200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𝑌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l-GR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sup>
                          </m:sSup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𝑋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l-GR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sup>
                          </m:sSup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l-GR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r>
                  <a:rPr lang="el-GR" dirty="0" smtClean="0"/>
                  <a:t/>
                </a:r>
                <a:br>
                  <a:rPr lang="el-GR" dirty="0" smtClean="0"/>
                </a:br>
                <a:endParaRPr lang="el-GR" dirty="0"/>
              </a:p>
              <a:p>
                <a:pPr marL="0">
                  <a:buClrTx/>
                  <a:buSzPct val="120000"/>
                  <a:buNone/>
                </a:pPr>
                <a:endParaRPr lang="el-GR" b="0" i="0" dirty="0" smtClean="0">
                  <a:latin typeface="Cambria Math" panose="02040503050406030204" pitchFamily="18" charset="0"/>
                </a:endParaRPr>
              </a:p>
              <a:p>
                <a:pPr marL="0">
                  <a:buClrTx/>
                  <a:buSzPct val="1200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l-G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l-GR" i="1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sup>
                              </m:sSup>
                            </m:e>
                          </m:d>
                        </m:e>
                      </m:d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sSub>
                            <m:sSubPr>
                              <m:ctrlPr>
                                <a:rPr lang="el-G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b="0" i="1" smtClean="0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l-GR" b="0" i="1" smtClean="0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sup>
                              </m:sSup>
                            </m:e>
                          </m:d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l-GR" i="1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sup>
                              </m:sSup>
                            </m:e>
                          </m:d>
                        </m:e>
                      </m:d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𝐻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l-GR" i="1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sup>
                              </m:sSup>
                            </m:e>
                          </m:d>
                        </m:e>
                      </m:d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sSub>
                            <m:sSubPr>
                              <m:ctrlPr>
                                <a:rPr lang="el-G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l-GR" b="0" i="1" smtClean="0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l-GR" b="0" i="1" smtClean="0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sup>
                              </m:sSup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l-G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b="0" i="1" smtClean="0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l-GR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sup>
                          </m:sSup>
                          <m:r>
                            <a:rPr lang="el-GR" b="0" i="1" smtClean="0">
                              <a:latin typeface="Cambria Math" panose="02040503050406030204" pitchFamily="18" charset="0"/>
                            </a:rPr>
                            <m:t>)) </m:t>
                          </m:r>
                        </m:sup>
                      </m:sSup>
                    </m:oMath>
                  </m:oMathPara>
                </a14:m>
                <a:endParaRPr lang="el-GR" dirty="0" smtClean="0"/>
              </a:p>
              <a:p>
                <a:pPr marL="0">
                  <a:buClrTx/>
                  <a:buSzPct val="120000"/>
                  <a:buNone/>
                </a:pPr>
                <a:endParaRPr lang="el-GR" dirty="0"/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l-GR" dirty="0" smtClean="0"/>
                  <a:t>Οπότε </a:t>
                </a:r>
              </a:p>
              <a:p>
                <a:pPr marL="0">
                  <a:buClrTx/>
                  <a:buSzPct val="1200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l-G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𝑌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l-GR" i="1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sup>
                              </m:sSup>
                            </m:e>
                          </m:d>
                        </m:e>
                      </m:d>
                      <m:r>
                        <a:rPr lang="el-G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l-GR" i="1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sup>
                              </m:sSup>
                            </m:e>
                          </m:d>
                        </m:e>
                      </m:d>
                      <m:d>
                        <m:dPr>
                          <m:begChr m:val="|"/>
                          <m:endChr m:val="|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𝐻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l-GR" i="1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sup>
                              </m:sSup>
                            </m:e>
                          </m:d>
                        </m:e>
                      </m:d>
                    </m:oMath>
                  </m:oMathPara>
                </a14:m>
                <a:endParaRPr lang="el-GR" dirty="0" smtClean="0"/>
              </a:p>
              <a:p>
                <a:pPr marL="0">
                  <a:buClrTx/>
                  <a:buSzPct val="1200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l-G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i="1"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l-GR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sup>
                          </m:sSup>
                        </m:e>
                      </m:d>
                      <m:r>
                        <a:rPr lang="el-GR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l-G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i="1"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l-GR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sup>
                          </m:sSup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l-G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i="1"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l-GR" i="1">
                              <a:latin typeface="Cambria Math" panose="02040503050406030204" pitchFamily="18" charset="0"/>
                            </a:rPr>
                            <m:t>𝜔</m:t>
                          </m:r>
                        </m:sup>
                      </m:sSup>
                      <m:r>
                        <a:rPr lang="el-GR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l-GR" dirty="0"/>
              </a:p>
              <a:p>
                <a:pPr lvl="1">
                  <a:buClrTx/>
                  <a:buSzPct val="120000"/>
                  <a:buFont typeface="Arial" panose="020B0604020202020204" pitchFamily="34" charset="0"/>
                  <a:buChar char="•"/>
                </a:pPr>
                <a:endParaRPr lang="el-GR" dirty="0" smtClean="0"/>
              </a:p>
              <a:p>
                <a:pPr lvl="1"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l-GR" dirty="0" smtClean="0"/>
                  <a:t>Άρα </a:t>
                </a:r>
              </a:p>
              <a:p>
                <a:pPr marL="544068" lvl="1" indent="-342900">
                  <a:buClrTx/>
                  <a:buSzPct val="120000"/>
                  <a:buFont typeface="+mj-lt"/>
                  <a:buAutoNum type="arabicPeriod"/>
                </a:pPr>
                <a:r>
                  <a:rPr lang="el-GR" dirty="0" smtClean="0"/>
                  <a:t>Η απόκριση πλάτους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l-GR" i="1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sup>
                            </m:sSup>
                          </m:e>
                        </m:d>
                      </m:e>
                    </m:d>
                  </m:oMath>
                </a14:m>
                <a:r>
                  <a:rPr lang="el-GR" dirty="0" smtClean="0"/>
                  <a:t> δρα πολλαπλασιαστικά στο φάσμα πλάτους της εισόδου</a:t>
                </a:r>
              </a:p>
              <a:p>
                <a:pPr marL="544068" lvl="1" indent="-342900">
                  <a:buClrTx/>
                  <a:buSzPct val="120000"/>
                  <a:buFont typeface="+mj-lt"/>
                  <a:buAutoNum type="arabicPeriod"/>
                </a:pPr>
                <a:r>
                  <a:rPr lang="el-GR" dirty="0" smtClean="0"/>
                  <a:t>Η απόκριση φάσης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i="1">
                            <a:latin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l-GR" i="1">
                            <a:latin typeface="Cambria Math" panose="02040503050406030204" pitchFamily="18" charset="0"/>
                          </a:rPr>
                          <m:t>𝜔</m:t>
                        </m:r>
                      </m:sup>
                    </m:sSup>
                    <m:r>
                      <a:rPr lang="el-G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l-GR" dirty="0" smtClean="0"/>
                  <a:t> δρα αθροιστικά στο φάσμα φάσης της εισόδου</a:t>
                </a:r>
                <a:endParaRPr lang="el-GR" dirty="0"/>
              </a:p>
              <a:p>
                <a:pPr lvl="1">
                  <a:buClrTx/>
                  <a:buSzPct val="120000"/>
                  <a:buFont typeface="Arial" panose="020B0604020202020204" pitchFamily="34" charset="0"/>
                  <a:buChar char="•"/>
                </a:pPr>
                <a:endParaRPr lang="el-GR" dirty="0" smtClean="0"/>
              </a:p>
              <a:p>
                <a:pPr lvl="1">
                  <a:buClrTx/>
                  <a:buSzPct val="120000"/>
                  <a:buFont typeface="Arial" panose="020B0604020202020204" pitchFamily="34" charset="0"/>
                  <a:buChar char="•"/>
                </a:pPr>
                <a:endParaRPr lang="el-GR" dirty="0"/>
              </a:p>
              <a:p>
                <a:pPr marL="0" indent="0">
                  <a:buClrTx/>
                  <a:buSzPct val="120000"/>
                  <a:buNone/>
                </a:pPr>
                <a:endParaRPr lang="el-GR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7282" y="343939"/>
                <a:ext cx="9056718" cy="6301048"/>
              </a:xfrm>
              <a:blipFill rotWithShape="0">
                <a:blip r:embed="rId2"/>
                <a:stretch>
                  <a:fillRect l="-1817" t="-1838"/>
                </a:stretch>
              </a:blipFill>
            </p:spPr>
            <p:txBody>
              <a:bodyPr/>
              <a:lstStyle/>
              <a:p>
                <a:r>
                  <a:rPr lang="el-G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0" y="269125"/>
            <a:ext cx="9144000" cy="74814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sz="1350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6570173"/>
            <a:ext cx="9144000" cy="74814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sz="1350">
              <a:solidFill>
                <a:prstClr val="white"/>
              </a:solidFill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1366735" y="968948"/>
            <a:ext cx="6853136" cy="739302"/>
            <a:chOff x="462064" y="2101175"/>
            <a:chExt cx="6853136" cy="739302"/>
          </a:xfrm>
        </p:grpSpPr>
        <p:cxnSp>
          <p:nvCxnSpPr>
            <p:cNvPr id="9" name="Straight Arrow Connector 8"/>
            <p:cNvCxnSpPr/>
            <p:nvPr/>
          </p:nvCxnSpPr>
          <p:spPr>
            <a:xfrm>
              <a:off x="787940" y="2500009"/>
              <a:ext cx="160506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ounded Rectangle 9"/>
                <p:cNvSpPr/>
                <p:nvPr/>
              </p:nvSpPr>
              <p:spPr>
                <a:xfrm>
                  <a:off x="2422187" y="2188723"/>
                  <a:ext cx="1021404" cy="651754"/>
                </a:xfrm>
                <a:prstGeom prst="round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]</m:t>
                        </m:r>
                      </m:oMath>
                    </m:oMathPara>
                  </a14:m>
                  <a:endParaRPr lang="el-GR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0" name="Rounded Rectangle 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22187" y="2188723"/>
                  <a:ext cx="1021404" cy="651754"/>
                </a:xfrm>
                <a:prstGeom prst="round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l-G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" name="Straight Arrow Connector 10"/>
            <p:cNvCxnSpPr/>
            <p:nvPr/>
          </p:nvCxnSpPr>
          <p:spPr>
            <a:xfrm>
              <a:off x="3443591" y="2500009"/>
              <a:ext cx="160506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/>
                <p:cNvSpPr txBox="1"/>
                <p:nvPr/>
              </p:nvSpPr>
              <p:spPr>
                <a:xfrm>
                  <a:off x="462064" y="2101175"/>
                  <a:ext cx="710118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]</m:t>
                        </m:r>
                      </m:oMath>
                    </m:oMathPara>
                  </a14:m>
                  <a:endParaRPr lang="el-GR" dirty="0">
                    <a:solidFill>
                      <a:srgbClr val="000000"/>
                    </a:solidFill>
                  </a:endParaRPr>
                </a:p>
                <a:p>
                  <a:endParaRPr lang="el-GR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2" name="TextBox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2064" y="2101175"/>
                  <a:ext cx="710118" cy="646331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l-G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/>
                <p:cNvSpPr txBox="1"/>
                <p:nvPr/>
              </p:nvSpPr>
              <p:spPr>
                <a:xfrm>
                  <a:off x="4693596" y="2101176"/>
                  <a:ext cx="2621604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]</m:t>
                        </m:r>
                      </m:oMath>
                    </m:oMathPara>
                  </a14:m>
                  <a:endParaRPr lang="el-GR" dirty="0">
                    <a:solidFill>
                      <a:srgbClr val="000000"/>
                    </a:solidFill>
                  </a:endParaRPr>
                </a:p>
                <a:p>
                  <a:endParaRPr lang="el-GR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3" name="TextBox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93596" y="2101176"/>
                  <a:ext cx="2621604" cy="646331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l-GR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6" name="Straight Arrow Connector 15"/>
          <p:cNvCxnSpPr/>
          <p:nvPr/>
        </p:nvCxnSpPr>
        <p:spPr>
          <a:xfrm>
            <a:off x="6741135" y="1365118"/>
            <a:ext cx="0" cy="668613"/>
          </a:xfrm>
          <a:prstGeom prst="straightConnector1">
            <a:avLst/>
          </a:prstGeom>
          <a:ln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5570233" y="2084220"/>
                <a:ext cx="2649638" cy="4049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  <m:d>
                        <m:dPr>
                          <m:ctrlPr>
                            <a:rPr lang="en-US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l-GR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sup>
                          </m:sSup>
                        </m:e>
                      </m:d>
                      <m:r>
                        <a:rPr lang="en-US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d>
                        <m:dPr>
                          <m:ctrlPr>
                            <a:rPr lang="en-US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l-GR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sup>
                          </m:sSup>
                        </m:e>
                      </m:d>
                      <m:r>
                        <a:rPr lang="en-US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l-GR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</m:sup>
                      </m:sSup>
                      <m:r>
                        <a:rPr lang="el-GR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l-GR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0233" y="2084220"/>
                <a:ext cx="2649638" cy="404983"/>
              </a:xfrm>
              <a:prstGeom prst="rect">
                <a:avLst/>
              </a:prstGeom>
              <a:blipFill rotWithShape="0">
                <a:blip r:embed="rId6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l-G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ounded Rectangle 6"/>
          <p:cNvSpPr/>
          <p:nvPr/>
        </p:nvSpPr>
        <p:spPr>
          <a:xfrm>
            <a:off x="165370" y="5355738"/>
            <a:ext cx="8745166" cy="1001949"/>
          </a:xfrm>
          <a:prstGeom prst="round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6016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282" y="343939"/>
            <a:ext cx="9056718" cy="6106737"/>
          </a:xfrm>
        </p:spPr>
        <p:txBody>
          <a:bodyPr>
            <a:normAutofit/>
          </a:bodyPr>
          <a:lstStyle/>
          <a:p>
            <a:pPr>
              <a:buClrTx/>
              <a:buSzPct val="120000"/>
              <a:buFont typeface="Arial" panose="020B0604020202020204" pitchFamily="34" charset="0"/>
              <a:buChar char="•"/>
            </a:pPr>
            <a:r>
              <a:rPr lang="el-GR" dirty="0" smtClean="0"/>
              <a:t> </a:t>
            </a:r>
            <a:r>
              <a:rPr lang="el-GR" b="1" dirty="0" smtClean="0"/>
              <a:t>ΓΧΑ </a:t>
            </a:r>
            <a:r>
              <a:rPr lang="el-GR" b="1" dirty="0"/>
              <a:t>Συστήματα στο Χώρο της Συχνότητας</a:t>
            </a:r>
          </a:p>
          <a:p>
            <a:pPr>
              <a:buClrTx/>
              <a:buSzPct val="120000"/>
              <a:buFont typeface="Arial" panose="020B0604020202020204" pitchFamily="34" charset="0"/>
              <a:buChar char="•"/>
            </a:pPr>
            <a:r>
              <a:rPr lang="en-US" dirty="0" smtClean="0"/>
              <a:t> </a:t>
            </a:r>
            <a:r>
              <a:rPr lang="el-GR" dirty="0" smtClean="0"/>
              <a:t>Ας δούμε ένα εποπτικό παράδειγμα</a:t>
            </a:r>
            <a:endParaRPr lang="en-US" dirty="0" smtClean="0"/>
          </a:p>
          <a:p>
            <a:pPr lvl="1">
              <a:buClrTx/>
              <a:buSzPct val="120000"/>
              <a:buFont typeface="Arial" panose="020B0604020202020204" pitchFamily="34" charset="0"/>
              <a:buChar char="•"/>
            </a:pPr>
            <a:r>
              <a:rPr lang="el-GR" dirty="0" smtClean="0"/>
              <a:t>Κατά πλάτος</a:t>
            </a:r>
          </a:p>
          <a:p>
            <a:pPr lvl="2">
              <a:buClrTx/>
              <a:buSzPct val="120000"/>
              <a:buFont typeface="Arial" panose="020B0604020202020204" pitchFamily="34" charset="0"/>
              <a:buChar char="•"/>
            </a:pPr>
            <a:endParaRPr lang="el-GR" sz="1600" dirty="0"/>
          </a:p>
          <a:p>
            <a:pPr lvl="2">
              <a:buClrTx/>
              <a:buSzPct val="120000"/>
              <a:buFont typeface="Arial" panose="020B0604020202020204" pitchFamily="34" charset="0"/>
              <a:buChar char="•"/>
            </a:pPr>
            <a:endParaRPr lang="el-GR" sz="1600" dirty="0" smtClean="0"/>
          </a:p>
          <a:p>
            <a:pPr lvl="2">
              <a:buClrTx/>
              <a:buSzPct val="120000"/>
              <a:buFont typeface="Arial" panose="020B0604020202020204" pitchFamily="34" charset="0"/>
              <a:buChar char="•"/>
            </a:pPr>
            <a:endParaRPr lang="el-GR" sz="1600" dirty="0"/>
          </a:p>
          <a:p>
            <a:pPr lvl="2">
              <a:buClrTx/>
              <a:buSzPct val="120000"/>
              <a:buFont typeface="Arial" panose="020B0604020202020204" pitchFamily="34" charset="0"/>
              <a:buChar char="•"/>
            </a:pPr>
            <a:endParaRPr lang="el-GR" sz="1600" dirty="0" smtClean="0"/>
          </a:p>
          <a:p>
            <a:pPr lvl="2">
              <a:buClrTx/>
              <a:buSzPct val="120000"/>
              <a:buFont typeface="Arial" panose="020B0604020202020204" pitchFamily="34" charset="0"/>
              <a:buChar char="•"/>
            </a:pPr>
            <a:endParaRPr lang="el-GR" sz="1600" dirty="0"/>
          </a:p>
          <a:p>
            <a:pPr lvl="2">
              <a:buClrTx/>
              <a:buSzPct val="120000"/>
              <a:buFont typeface="Arial" panose="020B0604020202020204" pitchFamily="34" charset="0"/>
              <a:buChar char="•"/>
            </a:pPr>
            <a:endParaRPr lang="el-GR" sz="1600" dirty="0" smtClean="0"/>
          </a:p>
          <a:p>
            <a:pPr lvl="2">
              <a:buClrTx/>
              <a:buSzPct val="120000"/>
              <a:buFont typeface="Arial" panose="020B0604020202020204" pitchFamily="34" charset="0"/>
              <a:buChar char="•"/>
            </a:pPr>
            <a:endParaRPr lang="el-GR" sz="1600" dirty="0"/>
          </a:p>
          <a:p>
            <a:pPr lvl="2">
              <a:buClrTx/>
              <a:buSzPct val="120000"/>
              <a:buFont typeface="Arial" panose="020B0604020202020204" pitchFamily="34" charset="0"/>
              <a:buChar char="•"/>
            </a:pPr>
            <a:endParaRPr lang="el-GR" sz="1050" dirty="0" smtClean="0"/>
          </a:p>
          <a:p>
            <a:pPr lvl="1">
              <a:buClrTx/>
              <a:buSzPct val="120000"/>
              <a:buFont typeface="Arial" panose="020B0604020202020204" pitchFamily="34" charset="0"/>
              <a:buChar char="•"/>
            </a:pPr>
            <a:r>
              <a:rPr lang="el-GR" dirty="0" smtClean="0"/>
              <a:t>Κατά φάση</a:t>
            </a:r>
          </a:p>
          <a:p>
            <a:pPr lvl="1">
              <a:buClrTx/>
              <a:buSzPct val="120000"/>
              <a:buFont typeface="Arial" panose="020B0604020202020204" pitchFamily="34" charset="0"/>
              <a:buChar char="•"/>
            </a:pPr>
            <a:endParaRPr lang="el-GR" sz="1000" dirty="0" smtClean="0"/>
          </a:p>
          <a:p>
            <a:pPr lvl="1">
              <a:buClrTx/>
              <a:buSzPct val="120000"/>
              <a:buFont typeface="Arial" panose="020B0604020202020204" pitchFamily="34" charset="0"/>
              <a:buChar char="•"/>
            </a:pPr>
            <a:endParaRPr lang="el-GR" dirty="0"/>
          </a:p>
          <a:p>
            <a:pPr lvl="1">
              <a:buClrTx/>
              <a:buSzPct val="120000"/>
              <a:buFont typeface="Arial" panose="020B0604020202020204" pitchFamily="34" charset="0"/>
              <a:buChar char="•"/>
            </a:pPr>
            <a:endParaRPr lang="el-GR" dirty="0" smtClean="0"/>
          </a:p>
          <a:p>
            <a:pPr lvl="1">
              <a:buClrTx/>
              <a:buSzPct val="120000"/>
              <a:buFont typeface="Arial" panose="020B0604020202020204" pitchFamily="34" charset="0"/>
              <a:buChar char="•"/>
            </a:pPr>
            <a:endParaRPr lang="el-GR" dirty="0"/>
          </a:p>
          <a:p>
            <a:pPr lvl="1">
              <a:buClrTx/>
              <a:buSzPct val="120000"/>
              <a:buFont typeface="Arial" panose="020B0604020202020204" pitchFamily="34" charset="0"/>
              <a:buChar char="•"/>
            </a:pPr>
            <a:endParaRPr lang="el-GR" dirty="0" smtClean="0"/>
          </a:p>
          <a:p>
            <a:pPr lvl="1">
              <a:buClrTx/>
              <a:buSzPct val="120000"/>
              <a:buFont typeface="Arial" panose="020B0604020202020204" pitchFamily="34" charset="0"/>
              <a:buChar char="•"/>
            </a:pPr>
            <a:endParaRPr lang="el-GR" dirty="0"/>
          </a:p>
          <a:p>
            <a:pPr marL="0" indent="0">
              <a:buClrTx/>
              <a:buSzPct val="120000"/>
              <a:buNone/>
            </a:pPr>
            <a:endParaRPr lang="el-GR" dirty="0" smtClean="0"/>
          </a:p>
        </p:txBody>
      </p:sp>
      <p:sp>
        <p:nvSpPr>
          <p:cNvPr id="4" name="Rectangle 3"/>
          <p:cNvSpPr/>
          <p:nvPr/>
        </p:nvSpPr>
        <p:spPr>
          <a:xfrm>
            <a:off x="0" y="269125"/>
            <a:ext cx="9144000" cy="74814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sz="1350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6570173"/>
            <a:ext cx="9144000" cy="74814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sz="1350">
              <a:solidFill>
                <a:prstClr val="white"/>
              </a:solidFill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08" t="5155" r="7850" b="5224"/>
          <a:stretch/>
        </p:blipFill>
        <p:spPr>
          <a:xfrm>
            <a:off x="6462236" y="4392724"/>
            <a:ext cx="2499528" cy="2126531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55" t="5904" r="7919" b="5291"/>
          <a:stretch/>
        </p:blipFill>
        <p:spPr>
          <a:xfrm>
            <a:off x="324196" y="4416851"/>
            <a:ext cx="2616794" cy="2111906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30" t="6028" r="8156" b="5568"/>
          <a:stretch/>
        </p:blipFill>
        <p:spPr>
          <a:xfrm>
            <a:off x="3313998" y="4416850"/>
            <a:ext cx="2549246" cy="209478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6015644" y="5302100"/>
                <a:ext cx="25006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sz="20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l-GR" sz="2000" b="1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5644" y="5302100"/>
                <a:ext cx="250068" cy="307777"/>
              </a:xfrm>
              <a:prstGeom prst="rect">
                <a:avLst/>
              </a:prstGeom>
              <a:blipFill rotWithShape="0">
                <a:blip r:embed="rId5"/>
                <a:stretch>
                  <a:fillRect l="-12195" r="-9756"/>
                </a:stretch>
              </a:blipFill>
            </p:spPr>
            <p:txBody>
              <a:bodyPr/>
              <a:lstStyle/>
              <a:p>
                <a:r>
                  <a:rPr lang="el-G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3024691" y="5318915"/>
                <a:ext cx="25006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sz="20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l-GR" sz="2000" b="1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4691" y="5318915"/>
                <a:ext cx="250068" cy="307777"/>
              </a:xfrm>
              <a:prstGeom prst="rect">
                <a:avLst/>
              </a:prstGeom>
              <a:blipFill rotWithShape="0">
                <a:blip r:embed="rId6"/>
                <a:stretch>
                  <a:fillRect l="-21951" r="-21951" b="-8000"/>
                </a:stretch>
              </a:blipFill>
            </p:spPr>
            <p:txBody>
              <a:bodyPr/>
              <a:lstStyle/>
              <a:p>
                <a:r>
                  <a:rPr lang="el-G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10" t="6243" r="8215" b="5550"/>
          <a:stretch/>
        </p:blipFill>
        <p:spPr>
          <a:xfrm>
            <a:off x="6381419" y="1803604"/>
            <a:ext cx="2580345" cy="201360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59" t="5800" r="7833" b="5166"/>
          <a:stretch/>
        </p:blipFill>
        <p:spPr>
          <a:xfrm>
            <a:off x="324196" y="1789315"/>
            <a:ext cx="2593572" cy="201360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45" t="5644" r="7952" b="5765"/>
          <a:stretch/>
        </p:blipFill>
        <p:spPr>
          <a:xfrm>
            <a:off x="3313998" y="1789315"/>
            <a:ext cx="2549246" cy="2018766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2929919" y="2243591"/>
            <a:ext cx="3730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5400" b="1" dirty="0" smtClean="0">
                <a:solidFill>
                  <a:srgbClr val="000000"/>
                </a:solidFill>
              </a:rPr>
              <a:t>.</a:t>
            </a:r>
            <a:endParaRPr lang="el-GR" sz="5400" b="1" dirty="0">
              <a:solidFill>
                <a:srgbClr val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6015644" y="2671905"/>
                <a:ext cx="25006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sz="20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l-GR" sz="2000" b="1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5644" y="2671905"/>
                <a:ext cx="250068" cy="307777"/>
              </a:xfrm>
              <a:prstGeom prst="rect">
                <a:avLst/>
              </a:prstGeom>
              <a:blipFill rotWithShape="0">
                <a:blip r:embed="rId10"/>
                <a:stretch>
                  <a:fillRect l="-12195" r="-9756"/>
                </a:stretch>
              </a:blipFill>
            </p:spPr>
            <p:txBody>
              <a:bodyPr/>
              <a:lstStyle/>
              <a:p>
                <a:r>
                  <a:rPr lang="el-G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ounded Rectangle 27"/>
          <p:cNvSpPr/>
          <p:nvPr/>
        </p:nvSpPr>
        <p:spPr>
          <a:xfrm>
            <a:off x="1066800" y="1485251"/>
            <a:ext cx="1074420" cy="28055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dirty="0" smtClean="0">
                <a:solidFill>
                  <a:srgbClr val="000000"/>
                </a:solidFill>
              </a:rPr>
              <a:t>Είσοδος</a:t>
            </a:r>
            <a:endParaRPr lang="el-GR" dirty="0">
              <a:solidFill>
                <a:srgbClr val="000000"/>
              </a:solidFill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4030980" y="1485251"/>
            <a:ext cx="1074420" cy="28055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dirty="0" smtClean="0">
                <a:solidFill>
                  <a:srgbClr val="000000"/>
                </a:solidFill>
              </a:rPr>
              <a:t>Σύστημα</a:t>
            </a:r>
            <a:endParaRPr lang="el-GR" dirty="0">
              <a:solidFill>
                <a:srgbClr val="000000"/>
              </a:solidFill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7174790" y="1485251"/>
            <a:ext cx="1074420" cy="28055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dirty="0" smtClean="0">
                <a:solidFill>
                  <a:srgbClr val="000000"/>
                </a:solidFill>
              </a:rPr>
              <a:t>Έξοδος</a:t>
            </a:r>
            <a:endParaRPr lang="el-GR" dirty="0">
              <a:solidFill>
                <a:srgbClr val="000000"/>
              </a:solidFill>
            </a:endParaRPr>
          </a:p>
        </p:txBody>
      </p:sp>
      <p:sp>
        <p:nvSpPr>
          <p:cNvPr id="31" name="Rounded Rectangle 30"/>
          <p:cNvSpPr/>
          <p:nvPr/>
        </p:nvSpPr>
        <p:spPr>
          <a:xfrm>
            <a:off x="1066800" y="4112312"/>
            <a:ext cx="1074420" cy="28055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dirty="0" smtClean="0">
                <a:solidFill>
                  <a:srgbClr val="000000"/>
                </a:solidFill>
              </a:rPr>
              <a:t>Είσοδος</a:t>
            </a:r>
            <a:endParaRPr lang="el-GR" dirty="0">
              <a:solidFill>
                <a:srgbClr val="000000"/>
              </a:solidFill>
            </a:endParaRPr>
          </a:p>
        </p:txBody>
      </p:sp>
      <p:sp>
        <p:nvSpPr>
          <p:cNvPr id="32" name="Rounded Rectangle 31"/>
          <p:cNvSpPr/>
          <p:nvPr/>
        </p:nvSpPr>
        <p:spPr>
          <a:xfrm>
            <a:off x="4030980" y="4112312"/>
            <a:ext cx="1074420" cy="28055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dirty="0" smtClean="0">
                <a:solidFill>
                  <a:srgbClr val="000000"/>
                </a:solidFill>
              </a:rPr>
              <a:t>Σύστημα</a:t>
            </a:r>
            <a:endParaRPr lang="el-GR" dirty="0">
              <a:solidFill>
                <a:srgbClr val="000000"/>
              </a:solidFill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7174790" y="4112312"/>
            <a:ext cx="1074420" cy="28055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dirty="0" smtClean="0">
                <a:solidFill>
                  <a:srgbClr val="000000"/>
                </a:solidFill>
              </a:rPr>
              <a:t>Έξοδος</a:t>
            </a:r>
            <a:endParaRPr lang="el-GR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4403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7282" y="343939"/>
                <a:ext cx="8959042" cy="6301048"/>
              </a:xfrm>
            </p:spPr>
            <p:txBody>
              <a:bodyPr>
                <a:normAutofit/>
              </a:bodyPr>
              <a:lstStyle/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l-GR" dirty="0" smtClean="0"/>
                  <a:t> </a:t>
                </a:r>
                <a:r>
                  <a:rPr lang="el-GR" b="1" dirty="0"/>
                  <a:t>ΓΧΑ Συστήματα στο Χώρο της </a:t>
                </a:r>
                <a:r>
                  <a:rPr lang="el-GR" b="1" dirty="0" smtClean="0"/>
                  <a:t>Συχνότητας</a:t>
                </a:r>
                <a:br>
                  <a:rPr lang="el-GR" b="1" dirty="0" smtClean="0"/>
                </a:br>
                <a:endParaRPr lang="el-GR" dirty="0" smtClean="0"/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 </a:t>
                </a:r>
                <a:r>
                  <a:rPr lang="el-GR" dirty="0" smtClean="0"/>
                  <a:t>Η σχέση</a:t>
                </a:r>
                <a:endParaRPr lang="el-GR" dirty="0"/>
              </a:p>
              <a:p>
                <a:pPr marL="0">
                  <a:buClrTx/>
                  <a:buSzPct val="1200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𝑌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l-GR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sup>
                          </m:sSup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𝑋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l-GR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sup>
                          </m:sSup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l-GR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r>
                  <a:rPr lang="el-GR" dirty="0" smtClean="0"/>
                  <a:t/>
                </a:r>
                <a:br>
                  <a:rPr lang="el-GR" dirty="0" smtClean="0"/>
                </a:br>
                <a:endParaRPr lang="el-GR" dirty="0" smtClean="0"/>
              </a:p>
              <a:p>
                <a:pPr marL="0">
                  <a:buClrTx/>
                  <a:buSzPct val="120000"/>
                  <a:buNone/>
                </a:pPr>
                <a:endParaRPr lang="el-GR" sz="1000" dirty="0" smtClean="0"/>
              </a:p>
              <a:p>
                <a:pPr marL="0">
                  <a:buClrTx/>
                  <a:buSzPct val="120000"/>
                  <a:buNone/>
                </a:pPr>
                <a:r>
                  <a:rPr lang="el-GR" dirty="0" smtClean="0"/>
                  <a:t>μας δίνει έναν εύκολο και γρήγορο τρόπο για να βρούμε την απόκριση σε συχνότητα, και κατά συνέπεια την κρουστική απόκριση, ενός ΓΧΑ συστήματος</a:t>
                </a:r>
              </a:p>
              <a:p>
                <a:pPr marL="0">
                  <a:buClrTx/>
                  <a:buSzPct val="120000"/>
                  <a:buNone/>
                </a:pPr>
                <a:endParaRPr lang="el-GR" dirty="0"/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 </a:t>
                </a:r>
                <a:r>
                  <a:rPr lang="el-GR" dirty="0" smtClean="0"/>
                  <a:t>Πώς? Λύνοντας ως προς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l-GR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sup>
                        </m:sSup>
                      </m:e>
                    </m:d>
                  </m:oMath>
                </a14:m>
                <a:r>
                  <a:rPr lang="el-GR" dirty="0" smtClean="0"/>
                  <a:t>, δηλ.</a:t>
                </a:r>
                <a:br>
                  <a:rPr lang="el-GR" dirty="0" smtClean="0"/>
                </a:br>
                <a:endParaRPr lang="el-GR" dirty="0" smtClean="0"/>
              </a:p>
              <a:p>
                <a:pPr marL="0">
                  <a:buClrTx/>
                  <a:buSzPct val="1200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l-GR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sup>
                          </m:sSup>
                        </m:e>
                      </m:d>
                      <m:r>
                        <a:rPr lang="el-G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l-G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l-GR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l-GR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sup>
                          </m:sSup>
                          <m:r>
                            <a:rPr lang="el-GR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r>
                  <a:rPr lang="el-GR" dirty="0" smtClean="0"/>
                  <a:t/>
                </a:r>
                <a:br>
                  <a:rPr lang="el-GR" dirty="0" smtClean="0"/>
                </a:br>
                <a:endParaRPr lang="el-GR" dirty="0"/>
              </a:p>
              <a:p>
                <a:pPr marL="0">
                  <a:buClrTx/>
                  <a:buSzPct val="120000"/>
                  <a:buNone/>
                </a:pPr>
                <a:r>
                  <a:rPr lang="el-GR" dirty="0" smtClean="0"/>
                  <a:t/>
                </a:r>
                <a:br>
                  <a:rPr lang="el-GR" dirty="0" smtClean="0"/>
                </a:br>
                <a:r>
                  <a:rPr lang="el-GR" dirty="0" smtClean="0"/>
                  <a:t>και στη συνέχεια μπορούμε να εφαρμόσουμε τεχνικές εύρεσης του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b="0" i="0" dirty="0" smtClean="0"/>
                  <a:t>, </a:t>
                </a:r>
                <a:r>
                  <a:rPr lang="el-GR" b="0" i="0" dirty="0" smtClean="0"/>
                  <a:t>με συνηθέστερη το ανάπτυγμα σε μερικά κλάσματα</a:t>
                </a:r>
              </a:p>
              <a:p>
                <a:pPr marL="0">
                  <a:buClrTx/>
                  <a:buSzPct val="120000"/>
                  <a:buNone/>
                </a:pPr>
                <a:endParaRPr lang="el-GR" dirty="0"/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 </a:t>
                </a:r>
                <a:r>
                  <a:rPr lang="el-GR" dirty="0" smtClean="0"/>
                  <a:t>Ας δούμε ένα παράδειγμα…</a:t>
                </a:r>
                <a:endParaRPr lang="el-GR" dirty="0"/>
              </a:p>
              <a:p>
                <a:pPr marL="0" indent="0">
                  <a:buClrTx/>
                  <a:buSzPct val="120000"/>
                  <a:buNone/>
                </a:pPr>
                <a:endParaRPr lang="el-GR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7282" y="343939"/>
                <a:ext cx="8959042" cy="6301048"/>
              </a:xfrm>
              <a:blipFill rotWithShape="0">
                <a:blip r:embed="rId2"/>
                <a:stretch>
                  <a:fillRect l="-1905" t="-1741" r="-952"/>
                </a:stretch>
              </a:blipFill>
            </p:spPr>
            <p:txBody>
              <a:bodyPr/>
              <a:lstStyle/>
              <a:p>
                <a:r>
                  <a:rPr lang="el-G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0" y="269125"/>
            <a:ext cx="9144000" cy="74814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sz="1350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6570173"/>
            <a:ext cx="9144000" cy="74814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sz="135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9642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7282" y="343939"/>
                <a:ext cx="8959042" cy="6106737"/>
              </a:xfrm>
            </p:spPr>
            <p:txBody>
              <a:bodyPr>
                <a:normAutofit/>
              </a:bodyPr>
              <a:lstStyle/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l-GR" dirty="0" smtClean="0"/>
                  <a:t> </a:t>
                </a:r>
                <a:r>
                  <a:rPr lang="el-GR" b="1" dirty="0"/>
                  <a:t>ΓΧΑ Συστήματα στο Χώρο της </a:t>
                </a:r>
                <a:r>
                  <a:rPr lang="el-GR" b="1" dirty="0" smtClean="0"/>
                  <a:t>Συχνότητας</a:t>
                </a:r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 </a:t>
                </a:r>
                <a:r>
                  <a:rPr lang="el-GR" dirty="0" smtClean="0"/>
                  <a:t>Παράδειγμα:</a:t>
                </a:r>
                <a:endParaRPr lang="en-US" dirty="0" smtClean="0"/>
              </a:p>
              <a:p>
                <a:pPr>
                  <a:buClrTx/>
                  <a:buSzPct val="120000"/>
                  <a:buFont typeface="Courier New" panose="02070309020205020404" pitchFamily="49" charset="0"/>
                  <a:buChar char="o"/>
                </a:pPr>
                <a:r>
                  <a:rPr lang="en-US" dirty="0"/>
                  <a:t> </a:t>
                </a:r>
                <a:r>
                  <a:rPr lang="el-GR" dirty="0" smtClean="0"/>
                  <a:t>Έστω ένα ΓΧΑ σύστημα με είσοδο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el-GR" dirty="0" smtClean="0"/>
                  <a:t>το οποίο δίνει έξοδο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el-GR" dirty="0" smtClean="0"/>
                  <a:t>Βρείτε την κρουστική απόκριση.</a:t>
                </a:r>
              </a:p>
              <a:p>
                <a:pPr lvl="1">
                  <a:buClrTx/>
                  <a:buSzPct val="120000"/>
                  <a:buFont typeface="Arial" panose="020B0604020202020204" pitchFamily="34" charset="0"/>
                  <a:buChar char="•"/>
                </a:pPr>
                <a:endParaRPr lang="el-GR" dirty="0"/>
              </a:p>
              <a:p>
                <a:pPr marL="0" indent="0">
                  <a:buClrTx/>
                  <a:buSzPct val="120000"/>
                  <a:buNone/>
                </a:pPr>
                <a:endParaRPr lang="el-GR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7282" y="343939"/>
                <a:ext cx="8959042" cy="6106737"/>
              </a:xfrm>
              <a:blipFill rotWithShape="0">
                <a:blip r:embed="rId2"/>
                <a:stretch>
                  <a:fillRect l="-1973" t="-1796"/>
                </a:stretch>
              </a:blipFill>
            </p:spPr>
            <p:txBody>
              <a:bodyPr/>
              <a:lstStyle/>
              <a:p>
                <a:r>
                  <a:rPr lang="el-G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0" y="269125"/>
            <a:ext cx="9144000" cy="74814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sz="1350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6570173"/>
            <a:ext cx="9144000" cy="74814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sz="135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9117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7282" y="343939"/>
                <a:ext cx="9056718" cy="6412229"/>
              </a:xfrm>
            </p:spPr>
            <p:txBody>
              <a:bodyPr>
                <a:normAutofit lnSpcReduction="10000"/>
              </a:bodyPr>
              <a:lstStyle/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l-GR" dirty="0" smtClean="0"/>
                  <a:t> </a:t>
                </a:r>
                <a:r>
                  <a:rPr lang="el-GR" b="1" dirty="0"/>
                  <a:t>ΓΧΑ Συστήματα στο Χώρο της </a:t>
                </a:r>
                <a:r>
                  <a:rPr lang="el-GR" b="1" dirty="0" smtClean="0"/>
                  <a:t>Συχνότητας – Εξισώσεις διαφορών</a:t>
                </a:r>
                <a:endParaRPr lang="el-GR" dirty="0" smtClean="0"/>
              </a:p>
              <a:p>
                <a:pPr>
                  <a:lnSpc>
                    <a:spcPct val="120000"/>
                  </a:lnSpc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 </a:t>
                </a:r>
                <a:r>
                  <a:rPr lang="el-GR" dirty="0" smtClean="0"/>
                  <a:t>Γνωρίζουμε ότι ένα ΓΧΑ σύστημα μπορεί να περιγραφεί ως μια εξίσωση διαφορών με μηδενικές αρχικές συνθήκες</a:t>
                </a:r>
                <a:endParaRPr lang="el-GR" dirty="0"/>
              </a:p>
              <a:p>
                <a:pPr>
                  <a:lnSpc>
                    <a:spcPct val="120000"/>
                  </a:lnSpc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 </a:t>
                </a:r>
                <a:r>
                  <a:rPr lang="el-GR" dirty="0" smtClean="0"/>
                  <a:t>Ας εφαρμόσουμε τον </a:t>
                </a:r>
                <a:r>
                  <a:rPr lang="en-US" dirty="0" smtClean="0"/>
                  <a:t>DTFT </a:t>
                </a:r>
                <a:r>
                  <a:rPr lang="el-GR" dirty="0" smtClean="0"/>
                  <a:t>σε μια γενική εξίσωση διαφορών</a:t>
                </a:r>
              </a:p>
              <a:p>
                <a:pPr marL="0">
                  <a:lnSpc>
                    <a:spcPct val="120000"/>
                  </a:lnSpc>
                  <a:buClrTx/>
                  <a:buSzPct val="1200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l-GR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>
                  <a:lnSpc>
                    <a:spcPct val="120000"/>
                  </a:lnSpc>
                  <a:buClrTx/>
                  <a:buSzPct val="1200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l-GR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l-GR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l-GR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sup>
                          </m:sSup>
                          <m:r>
                            <a:rPr lang="el-GR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l-GR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l-GR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sup>
                          </m:sSup>
                          <m:r>
                            <a:rPr lang="el-GR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l-GR" dirty="0" smtClean="0"/>
              </a:p>
              <a:p>
                <a:pPr marL="0">
                  <a:lnSpc>
                    <a:spcPct val="120000"/>
                  </a:lnSpc>
                  <a:buClrTx/>
                  <a:buSzPct val="1200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𝑌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l-GR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sup>
                          </m:sSup>
                        </m:e>
                      </m:d>
                      <m:nary>
                        <m:naryPr>
                          <m:chr m:val="∑"/>
                          <m:ctrlPr>
                            <a:rPr lang="el-GR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l-GR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</m:e>
                      </m:nary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𝑋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l-GR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sup>
                          </m:sSup>
                        </m:e>
                      </m:d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l-GR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 smtClean="0"/>
              </a:p>
              <a:p>
                <a:pPr>
                  <a:lnSpc>
                    <a:spcPct val="120000"/>
                  </a:lnSpc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 </a:t>
                </a:r>
                <a:r>
                  <a:rPr lang="el-GR" dirty="0" smtClean="0"/>
                  <a:t>Έτσι</a:t>
                </a:r>
              </a:p>
              <a:p>
                <a:pPr marL="0">
                  <a:lnSpc>
                    <a:spcPct val="120000"/>
                  </a:lnSpc>
                  <a:buClrTx/>
                  <a:buSzPct val="1200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l-G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l-GR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sup>
                          </m:sSup>
                          <m:r>
                            <a:rPr lang="el-GR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l-GR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sup>
                          </m:sSup>
                          <m:r>
                            <a:rPr lang="el-GR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l-GR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l-GR" i="1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p>
                              </m:sSup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ctrlPr>
                                <a:rPr lang="el-GR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l-GR" i="1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el-GR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7282" y="343939"/>
                <a:ext cx="9056718" cy="6412229"/>
              </a:xfrm>
              <a:blipFill rotWithShape="0">
                <a:blip r:embed="rId3"/>
                <a:stretch>
                  <a:fillRect l="-1884" t="-2091" r="-2086"/>
                </a:stretch>
              </a:blipFill>
            </p:spPr>
            <p:txBody>
              <a:bodyPr/>
              <a:lstStyle/>
              <a:p>
                <a:r>
                  <a:rPr lang="el-G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0" y="269125"/>
            <a:ext cx="9144000" cy="74814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sz="1350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6570173"/>
            <a:ext cx="9144000" cy="74814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sz="1350">
              <a:solidFill>
                <a:prstClr val="white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3770489" y="2968979"/>
            <a:ext cx="360" cy="379499"/>
          </a:xfrm>
          <a:prstGeom prst="straightConnector1">
            <a:avLst/>
          </a:prstGeom>
          <a:ln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5373511" y="2968979"/>
            <a:ext cx="1081" cy="379499"/>
          </a:xfrm>
          <a:prstGeom prst="straightConnector1">
            <a:avLst/>
          </a:prstGeom>
          <a:ln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/>
          <p:cNvSpPr/>
          <p:nvPr/>
        </p:nvSpPr>
        <p:spPr>
          <a:xfrm>
            <a:off x="2600048" y="5710136"/>
            <a:ext cx="4015242" cy="860037"/>
          </a:xfrm>
          <a:prstGeom prst="round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1491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7282" y="343939"/>
                <a:ext cx="8959042" cy="6106737"/>
              </a:xfrm>
            </p:spPr>
            <p:txBody>
              <a:bodyPr>
                <a:normAutofit/>
              </a:bodyPr>
              <a:lstStyle/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l-GR" dirty="0" smtClean="0"/>
                  <a:t> </a:t>
                </a:r>
                <a:r>
                  <a:rPr lang="el-GR" b="1" dirty="0"/>
                  <a:t>ΓΧΑ Συστήματα στο Χώρο της Συχνότητας – Εξισώσεις διαφορών</a:t>
                </a:r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l-GR" dirty="0" smtClean="0"/>
                  <a:t> Παράδειγμα:</a:t>
                </a:r>
              </a:p>
              <a:p>
                <a:pPr>
                  <a:buClrTx/>
                  <a:buSzPct val="120000"/>
                  <a:buFont typeface="Courier New" panose="02070309020205020404" pitchFamily="49" charset="0"/>
                  <a:buChar char="o"/>
                </a:pPr>
                <a:r>
                  <a:rPr lang="el-GR" dirty="0" smtClean="0"/>
                  <a:t> Έστω το ΓΧΑ σύστημα που περιγράφεται από την εξίσωση διαφορών </a:t>
                </a:r>
                <a:br>
                  <a:rPr lang="el-GR" dirty="0" smtClean="0"/>
                </a:br>
                <a:endParaRPr lang="en-US" b="0" i="1" dirty="0" smtClean="0">
                  <a:latin typeface="Cambria Math" panose="02040503050406030204" pitchFamily="18" charset="0"/>
                </a:endParaRPr>
              </a:p>
              <a:p>
                <a:pPr marL="201168" lvl="1" indent="0">
                  <a:buClrTx/>
                  <a:buSzPct val="1200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−1]</m:t>
                      </m:r>
                    </m:oMath>
                  </m:oMathPara>
                </a14:m>
                <a:endParaRPr lang="en-US" dirty="0" smtClean="0"/>
              </a:p>
              <a:p>
                <a:pPr marL="201168" lvl="1" indent="0">
                  <a:buClrTx/>
                  <a:buSzPct val="120000"/>
                  <a:buNone/>
                </a:pPr>
                <a:r>
                  <a:rPr lang="el-GR" sz="2000" dirty="0" smtClean="0"/>
                  <a:t/>
                </a:r>
                <a:br>
                  <a:rPr lang="el-GR" sz="2000" dirty="0" smtClean="0"/>
                </a:br>
                <a:r>
                  <a:rPr lang="el-GR" sz="2000" dirty="0" smtClean="0"/>
                  <a:t>Βρείτε την κρουστική απόκρισή του.</a:t>
                </a:r>
              </a:p>
              <a:p>
                <a:pPr lvl="1">
                  <a:buClrTx/>
                  <a:buSzPct val="120000"/>
                  <a:buFont typeface="Arial" panose="020B0604020202020204" pitchFamily="34" charset="0"/>
                  <a:buChar char="•"/>
                </a:pPr>
                <a:endParaRPr lang="el-GR" dirty="0"/>
              </a:p>
              <a:p>
                <a:pPr marL="0" indent="0">
                  <a:buClrTx/>
                  <a:buSzPct val="120000"/>
                  <a:buNone/>
                </a:pPr>
                <a:endParaRPr lang="el-GR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7282" y="343939"/>
                <a:ext cx="8959042" cy="6106737"/>
              </a:xfrm>
              <a:blipFill rotWithShape="0">
                <a:blip r:embed="rId2"/>
                <a:stretch>
                  <a:fillRect l="-1973" t="-1796"/>
                </a:stretch>
              </a:blipFill>
            </p:spPr>
            <p:txBody>
              <a:bodyPr/>
              <a:lstStyle/>
              <a:p>
                <a:r>
                  <a:rPr lang="el-G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0" y="269125"/>
            <a:ext cx="9144000" cy="74814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sz="1350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6570173"/>
            <a:ext cx="9144000" cy="74814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sz="135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2853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282" y="343939"/>
            <a:ext cx="8959042" cy="6106737"/>
          </a:xfrm>
        </p:spPr>
        <p:txBody>
          <a:bodyPr>
            <a:normAutofit/>
          </a:bodyPr>
          <a:lstStyle/>
          <a:p>
            <a:pPr>
              <a:buClrTx/>
              <a:buSzPct val="120000"/>
              <a:buFont typeface="Arial" panose="020B0604020202020204" pitchFamily="34" charset="0"/>
              <a:buChar char="•"/>
            </a:pPr>
            <a:r>
              <a:rPr lang="el-GR" dirty="0" smtClean="0"/>
              <a:t> </a:t>
            </a:r>
            <a:r>
              <a:rPr lang="el-GR" b="1" dirty="0"/>
              <a:t>ΓΧΑ Συστήματα στο Χώρο της Συχνότητας – </a:t>
            </a:r>
            <a:r>
              <a:rPr lang="el-GR" b="1" dirty="0" smtClean="0"/>
              <a:t>Διατάξεις Συστημάτων</a:t>
            </a:r>
            <a:endParaRPr lang="el-GR" b="1" dirty="0"/>
          </a:p>
          <a:p>
            <a:pPr lvl="1">
              <a:buClrTx/>
              <a:buSzPct val="120000"/>
              <a:buFont typeface="Arial" panose="020B0604020202020204" pitchFamily="34" charset="0"/>
              <a:buChar char="•"/>
            </a:pPr>
            <a:endParaRPr lang="el-GR" dirty="0"/>
          </a:p>
          <a:p>
            <a:pPr marL="0" indent="0">
              <a:buClrTx/>
              <a:buSzPct val="120000"/>
              <a:buNone/>
            </a:pPr>
            <a:endParaRPr lang="el-GR" dirty="0" smtClean="0"/>
          </a:p>
        </p:txBody>
      </p:sp>
      <p:sp>
        <p:nvSpPr>
          <p:cNvPr id="4" name="Rectangle 3"/>
          <p:cNvSpPr/>
          <p:nvPr/>
        </p:nvSpPr>
        <p:spPr>
          <a:xfrm>
            <a:off x="0" y="269125"/>
            <a:ext cx="9144000" cy="74814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sz="1350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6570173"/>
            <a:ext cx="9144000" cy="74814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sz="1350">
              <a:solidFill>
                <a:prstClr val="white"/>
              </a:solidFill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1106456" y="1223405"/>
            <a:ext cx="7140561" cy="861978"/>
            <a:chOff x="152194" y="1954450"/>
            <a:chExt cx="8894130" cy="1046445"/>
          </a:xfrm>
        </p:grpSpPr>
        <p:grpSp>
          <p:nvGrpSpPr>
            <p:cNvPr id="11" name="Group 10"/>
            <p:cNvGrpSpPr/>
            <p:nvPr/>
          </p:nvGrpSpPr>
          <p:grpSpPr>
            <a:xfrm>
              <a:off x="152194" y="1954450"/>
              <a:ext cx="8894130" cy="1046445"/>
              <a:chOff x="152194" y="1954450"/>
              <a:chExt cx="8894130" cy="1046445"/>
            </a:xfrm>
          </p:grpSpPr>
          <p:pic>
            <p:nvPicPr>
              <p:cNvPr id="14" name="Picture 13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6190" b="66810"/>
              <a:stretch/>
            </p:blipFill>
            <p:spPr>
              <a:xfrm>
                <a:off x="152194" y="1954450"/>
                <a:ext cx="8894130" cy="1046445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TextBox 14"/>
                  <p:cNvSpPr txBox="1"/>
                  <p:nvPr/>
                </p:nvSpPr>
                <p:spPr>
                  <a:xfrm>
                    <a:off x="914401" y="2209258"/>
                    <a:ext cx="841972" cy="373643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0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20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0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]</m:t>
                          </m:r>
                        </m:oMath>
                      </m:oMathPara>
                    </a14:m>
                    <a:endParaRPr lang="el-GR" dirty="0">
                      <a:solidFill>
                        <a:srgbClr val="0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5" name="TextBox 1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14401" y="2209258"/>
                    <a:ext cx="841972" cy="373643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 l="-6306" t="-4000" r="-11712" b="-36000"/>
                    </a:stretch>
                  </a:blipFill>
                </p:spPr>
                <p:txBody>
                  <a:bodyPr/>
                  <a:lstStyle/>
                  <a:p>
                    <a:r>
                      <a:rPr lang="el-G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TextBox 15"/>
                  <p:cNvSpPr txBox="1"/>
                  <p:nvPr/>
                </p:nvSpPr>
                <p:spPr>
                  <a:xfrm>
                    <a:off x="2598345" y="2209258"/>
                    <a:ext cx="980789" cy="373643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0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0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20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0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]</m:t>
                          </m:r>
                        </m:oMath>
                      </m:oMathPara>
                    </a14:m>
                    <a:endParaRPr lang="el-GR" dirty="0">
                      <a:solidFill>
                        <a:srgbClr val="0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6" name="TextBox 1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98345" y="2209258"/>
                    <a:ext cx="980789" cy="373643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 t="-4000" r="-3101" b="-36000"/>
                    </a:stretch>
                  </a:blipFill>
                </p:spPr>
                <p:txBody>
                  <a:bodyPr/>
                  <a:lstStyle/>
                  <a:p>
                    <a:r>
                      <a:rPr lang="el-GR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/>
                <p:cNvSpPr txBox="1"/>
                <p:nvPr/>
              </p:nvSpPr>
              <p:spPr>
                <a:xfrm>
                  <a:off x="6083930" y="2209258"/>
                  <a:ext cx="1892576" cy="373643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  <m: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]</m:t>
                        </m:r>
                      </m:oMath>
                    </m:oMathPara>
                  </a14:m>
                  <a:endParaRPr lang="el-GR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2" name="TextBox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83930" y="2209258"/>
                  <a:ext cx="1892576" cy="373643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l="-2410" t="-4000" r="-4418" b="-36000"/>
                  </a:stretch>
                </a:blipFill>
              </p:spPr>
              <p:txBody>
                <a:bodyPr/>
                <a:lstStyle/>
                <a:p>
                  <a:r>
                    <a:rPr lang="el-G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7" name="Group 16"/>
          <p:cNvGrpSpPr/>
          <p:nvPr/>
        </p:nvGrpSpPr>
        <p:grpSpPr>
          <a:xfrm>
            <a:off x="2021534" y="3205810"/>
            <a:ext cx="5366590" cy="1521901"/>
            <a:chOff x="1252297" y="3341698"/>
            <a:chExt cx="7663069" cy="2108855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369" t="40001" r="4862" b="5588"/>
            <a:stretch/>
          </p:blipFill>
          <p:spPr>
            <a:xfrm>
              <a:off x="1252297" y="3341698"/>
              <a:ext cx="7663069" cy="2108855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/>
                <p:cNvSpPr txBox="1"/>
                <p:nvPr/>
              </p:nvSpPr>
              <p:spPr>
                <a:xfrm>
                  <a:off x="2270909" y="3603544"/>
                  <a:ext cx="841972" cy="38383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]</m:t>
                        </m:r>
                      </m:oMath>
                    </m:oMathPara>
                  </a14:m>
                  <a:endParaRPr lang="el-GR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9" name="TextBox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70909" y="3603544"/>
                  <a:ext cx="841972" cy="383830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l="-9375" t="-4444" r="-13542" b="-37778"/>
                  </a:stretch>
                </a:blipFill>
              </p:spPr>
              <p:txBody>
                <a:bodyPr/>
                <a:lstStyle/>
                <a:p>
                  <a:r>
                    <a:rPr lang="el-G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/>
                <p:cNvSpPr txBox="1"/>
                <p:nvPr/>
              </p:nvSpPr>
              <p:spPr>
                <a:xfrm>
                  <a:off x="2289015" y="4878520"/>
                  <a:ext cx="841972" cy="38383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]</m:t>
                        </m:r>
                      </m:oMath>
                    </m:oMathPara>
                  </a14:m>
                  <a:endParaRPr lang="el-GR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20" name="TextBox 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89015" y="4878520"/>
                  <a:ext cx="841972" cy="383830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l="-9375" t="-4444" r="-14583" b="-37778"/>
                  </a:stretch>
                </a:blipFill>
              </p:spPr>
              <p:txBody>
                <a:bodyPr/>
                <a:lstStyle/>
                <a:p>
                  <a:r>
                    <a:rPr lang="el-G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/>
                <p:cNvSpPr txBox="1"/>
                <p:nvPr/>
              </p:nvSpPr>
              <p:spPr>
                <a:xfrm>
                  <a:off x="6059764" y="4234409"/>
                  <a:ext cx="2210023" cy="38383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]</m:t>
                        </m:r>
                      </m:oMath>
                    </m:oMathPara>
                  </a14:m>
                  <a:endParaRPr lang="el-GR" sz="20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21" name="TextBox 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59764" y="4234409"/>
                  <a:ext cx="2210023" cy="383830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t="-4444" b="-37778"/>
                  </a:stretch>
                </a:blipFill>
              </p:spPr>
              <p:txBody>
                <a:bodyPr/>
                <a:lstStyle/>
                <a:p>
                  <a:r>
                    <a:rPr lang="el-GR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06455" y="2247110"/>
            <a:ext cx="7010255" cy="790575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12"/>
          <a:srcRect r="60356"/>
          <a:stretch/>
        </p:blipFill>
        <p:spPr>
          <a:xfrm>
            <a:off x="1880640" y="4813840"/>
            <a:ext cx="2397850" cy="1724025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12"/>
          <a:srcRect l="42071"/>
          <a:stretch/>
        </p:blipFill>
        <p:spPr>
          <a:xfrm>
            <a:off x="4319963" y="4813840"/>
            <a:ext cx="3300037" cy="1724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195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7282" y="343939"/>
                <a:ext cx="9056718" cy="6226234"/>
              </a:xfrm>
            </p:spPr>
            <p:txBody>
              <a:bodyPr>
                <a:normAutofit/>
              </a:bodyPr>
              <a:lstStyle/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l-GR" b="1" dirty="0" smtClean="0"/>
                  <a:t> Ιδιοσυνάρτηση και Ιδιοτιμή ΓΧΑ συστήματος</a:t>
                </a:r>
                <a:endParaRPr lang="el-GR" dirty="0" smtClean="0"/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l-GR" dirty="0" smtClean="0"/>
                  <a:t> Έστω το σήμα </a:t>
                </a:r>
              </a:p>
              <a:p>
                <a:pPr marL="0">
                  <a:buClrTx/>
                  <a:buSzPct val="1200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sSub>
                            <m:sSubPr>
                              <m:ctrlPr>
                                <a:rPr lang="el-G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l-GR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  −∞&lt;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&lt;+∞</m:t>
                      </m:r>
                    </m:oMath>
                  </m:oMathPara>
                </a14:m>
                <a:endParaRPr lang="en-US" dirty="0"/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l-GR" dirty="0" smtClean="0"/>
                  <a:t> Η έξοδος τότε θα είναι</a:t>
                </a:r>
              </a:p>
              <a:p>
                <a:pPr marL="0">
                  <a:buClrTx/>
                  <a:buSzPct val="1200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=−∞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+∞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=−∞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+∞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sSub>
                                <m:sSubPr>
                                  <m:ctrlPr>
                                    <a:rPr lang="el-G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l-GR" b="0" i="1" smtClean="0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l-GR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l-G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</m:sup>
                          </m:sSup>
                        </m:e>
                      </m:nary>
                    </m:oMath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  <m:oMath xmlns:m="http://schemas.openxmlformats.org/officeDocument/2006/math"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       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sSub>
                            <m:sSubPr>
                              <m:ctrlPr>
                                <a:rPr lang="el-G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l-GR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=−∞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+∞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sSub>
                                <m:sSubPr>
                                  <m:ctrlPr>
                                    <a:rPr lang="el-G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l-GR" b="0" i="1" smtClean="0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l-GR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  <m:sSub>
                            <m:sSubPr>
                              <m:ctrlPr>
                                <a:rPr lang="el-G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l-GR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sSub>
                            <m:sSubPr>
                              <m:ctrlPr>
                                <a:rPr lang="el-G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l-GR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p>
                      </m:sSup>
                      <m:r>
                        <a:rPr lang="el-G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l-GR" dirty="0"/>
              </a:p>
              <a:p>
                <a:pPr marL="0">
                  <a:buClrTx/>
                  <a:buSzPct val="120000"/>
                  <a:buNone/>
                </a:pPr>
                <a:r>
                  <a:rPr lang="el-GR" dirty="0" smtClean="0"/>
                  <a:t>με </a:t>
                </a:r>
                <a:endParaRPr lang="el-GR" i="1" dirty="0" smtClean="0">
                  <a:latin typeface="Cambria Math" panose="02040503050406030204" pitchFamily="18" charset="0"/>
                </a:endParaRPr>
              </a:p>
              <a:p>
                <a:pPr marL="0">
                  <a:buClrTx/>
                  <a:buSzPct val="1200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sSub>
                                <m:sSubPr>
                                  <m:ctrlPr>
                                    <a:rPr lang="el-G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l-GR" i="1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l-GR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sup>
                          </m:sSup>
                        </m:e>
                      </m:d>
                      <m:r>
                        <a:rPr lang="el-GR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=−∞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+∞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sSub>
                                <m:sSubPr>
                                  <m:ctrlPr>
                                    <a:rPr lang="el-G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l-GR" i="1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l-GR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>
                  <a:buClrTx/>
                  <a:buSzPct val="120000"/>
                  <a:buNone/>
                </a:pPr>
                <a:r>
                  <a:rPr lang="el-GR" dirty="0" smtClean="0"/>
                  <a:t>να είναι αριθμός (εν γένει μιγαδικός), ο οποίος αναγνωρίζετε ότι είναι ο </a:t>
                </a:r>
                <a:r>
                  <a:rPr lang="el-GR" dirty="0" err="1" smtClean="0"/>
                  <a:t>μετασχ</a:t>
                </a:r>
                <a:r>
                  <a:rPr lang="el-GR" dirty="0" smtClean="0"/>
                  <a:t>. </a:t>
                </a:r>
                <a:r>
                  <a:rPr lang="en-US" dirty="0" smtClean="0"/>
                  <a:t>Fourier </a:t>
                </a:r>
                <a:r>
                  <a:rPr lang="el-GR" dirty="0" smtClean="0"/>
                  <a:t>της κρουστικής απόκρισης του συστήματος</a:t>
                </a:r>
                <a:endParaRPr lang="el-GR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7282" y="343939"/>
                <a:ext cx="9056718" cy="6226234"/>
              </a:xfrm>
              <a:blipFill rotWithShape="0">
                <a:blip r:embed="rId2"/>
                <a:stretch>
                  <a:fillRect l="-1884" t="-1761"/>
                </a:stretch>
              </a:blipFill>
            </p:spPr>
            <p:txBody>
              <a:bodyPr/>
              <a:lstStyle/>
              <a:p>
                <a:r>
                  <a:rPr lang="el-G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0" y="269125"/>
            <a:ext cx="9144000" cy="74814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sz="1350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6570173"/>
            <a:ext cx="9144000" cy="74814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sz="135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2669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282" y="343939"/>
            <a:ext cx="8959042" cy="6106737"/>
          </a:xfrm>
        </p:spPr>
        <p:txBody>
          <a:bodyPr>
            <a:normAutofit/>
          </a:bodyPr>
          <a:lstStyle/>
          <a:p>
            <a:pPr>
              <a:buClrTx/>
              <a:buSzPct val="120000"/>
              <a:buFont typeface="Arial" panose="020B0604020202020204" pitchFamily="34" charset="0"/>
              <a:buChar char="•"/>
            </a:pPr>
            <a:r>
              <a:rPr lang="el-GR" dirty="0" smtClean="0"/>
              <a:t> </a:t>
            </a:r>
            <a:r>
              <a:rPr lang="el-GR" b="1" dirty="0"/>
              <a:t>ΓΧΑ Συστήματα στο Χώρο της Συχνότητας – </a:t>
            </a:r>
            <a:r>
              <a:rPr lang="el-GR" b="1" dirty="0" smtClean="0"/>
              <a:t>Διατάξεις Συστημάτων</a:t>
            </a:r>
            <a:endParaRPr lang="el-GR" b="1" dirty="0"/>
          </a:p>
          <a:p>
            <a:pPr>
              <a:buClrTx/>
              <a:buSzPct val="120000"/>
              <a:buFont typeface="Arial" panose="020B0604020202020204" pitchFamily="34" charset="0"/>
              <a:buChar char="•"/>
            </a:pPr>
            <a:r>
              <a:rPr lang="el-GR" dirty="0" smtClean="0"/>
              <a:t> Παράδειγμα:</a:t>
            </a:r>
          </a:p>
          <a:p>
            <a:pPr>
              <a:buClrTx/>
              <a:buSzPct val="120000"/>
              <a:buFont typeface="Courier New" panose="02070309020205020404" pitchFamily="49" charset="0"/>
              <a:buChar char="o"/>
            </a:pPr>
            <a:r>
              <a:rPr lang="el-GR" dirty="0"/>
              <a:t> </a:t>
            </a:r>
            <a:r>
              <a:rPr lang="el-GR" dirty="0" smtClean="0"/>
              <a:t>Έστω το σύστημα της εικόνας, με </a:t>
            </a:r>
            <a:br>
              <a:rPr lang="el-GR" dirty="0" smtClean="0"/>
            </a:br>
            <a:endParaRPr lang="en-US" dirty="0" smtClean="0"/>
          </a:p>
          <a:p>
            <a:pPr lvl="1">
              <a:buClrTx/>
              <a:buSzPct val="120000"/>
              <a:buFont typeface="Courier New" panose="02070309020205020404" pitchFamily="49" charset="0"/>
              <a:buChar char="o"/>
            </a:pPr>
            <a:endParaRPr lang="en-US" dirty="0"/>
          </a:p>
          <a:p>
            <a:pPr lvl="1">
              <a:buClrTx/>
              <a:buSzPct val="120000"/>
              <a:buFont typeface="Courier New" panose="02070309020205020404" pitchFamily="49" charset="0"/>
              <a:buChar char="o"/>
            </a:pPr>
            <a:endParaRPr lang="en-US" dirty="0" smtClean="0"/>
          </a:p>
          <a:p>
            <a:pPr lvl="1">
              <a:buClrTx/>
              <a:buSzPct val="120000"/>
              <a:buFont typeface="Courier New" panose="02070309020205020404" pitchFamily="49" charset="0"/>
              <a:buChar char="o"/>
            </a:pPr>
            <a:endParaRPr lang="en-US" dirty="0"/>
          </a:p>
          <a:p>
            <a:pPr lvl="1">
              <a:buClrTx/>
              <a:buSzPct val="120000"/>
              <a:buFont typeface="Courier New" panose="02070309020205020404" pitchFamily="49" charset="0"/>
              <a:buChar char="o"/>
            </a:pPr>
            <a:endParaRPr lang="en-US" dirty="0" smtClean="0"/>
          </a:p>
          <a:p>
            <a:pPr lvl="1">
              <a:buClrTx/>
              <a:buSzPct val="120000"/>
              <a:buFont typeface="Courier New" panose="02070309020205020404" pitchFamily="49" charset="0"/>
              <a:buChar char="o"/>
            </a:pPr>
            <a:endParaRPr lang="en-US" dirty="0"/>
          </a:p>
          <a:p>
            <a:pPr marL="201168" lvl="1" indent="0">
              <a:buClrTx/>
              <a:buSzPct val="120000"/>
              <a:buNone/>
            </a:pPr>
            <a:r>
              <a:rPr lang="el-GR" sz="2000" dirty="0"/>
              <a:t>α</a:t>
            </a:r>
            <a:r>
              <a:rPr lang="el-GR" sz="2000" dirty="0" smtClean="0"/>
              <a:t>) υπολογίστε την απόκριση σε συχνότητα του συνολικού συστήματος</a:t>
            </a:r>
          </a:p>
          <a:p>
            <a:pPr marL="201168" lvl="1" indent="0">
              <a:buClrTx/>
              <a:buSzPct val="120000"/>
              <a:buNone/>
            </a:pPr>
            <a:r>
              <a:rPr lang="el-GR" sz="2000" dirty="0"/>
              <a:t>β</a:t>
            </a:r>
            <a:r>
              <a:rPr lang="el-GR" sz="2000" dirty="0" smtClean="0"/>
              <a:t>) την κρουστική απόκριση του συνολικού συστήματος</a:t>
            </a:r>
          </a:p>
          <a:p>
            <a:pPr marL="201168" lvl="1" indent="0">
              <a:buClrTx/>
              <a:buSzPct val="120000"/>
              <a:buNone/>
            </a:pPr>
            <a:r>
              <a:rPr lang="el-GR" sz="2000" dirty="0"/>
              <a:t>γ</a:t>
            </a:r>
            <a:r>
              <a:rPr lang="el-GR" sz="2000" dirty="0" smtClean="0"/>
              <a:t>) μια εξίσωση διαφορών που περιγράφει το σύστημα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269125"/>
            <a:ext cx="9144000" cy="74814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sz="1350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6570173"/>
            <a:ext cx="9144000" cy="74814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sz="1350">
              <a:solidFill>
                <a:prstClr val="white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8524" y="1569837"/>
            <a:ext cx="5257800" cy="172296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438149" y="1569837"/>
                <a:ext cx="3057525" cy="19552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1">
                  <a:buSzPct val="12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</m:oMath>
                  </m:oMathPara>
                </a14:m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marL="201168" lvl="1">
                  <a:buSzPct val="12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l-GR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d>
                        <m:dPr>
                          <m:begChr m:val="["/>
                          <m:endChr m:val="]"/>
                          <m:ctrlPr>
                            <a:rPr lang="el-G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</m:e>
                      </m:d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</m:oMath>
                  </m:oMathPara>
                </a14:m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marL="201168" lvl="1">
                  <a:buSzPct val="12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l-GR" dirty="0">
                  <a:solidFill>
                    <a:srgbClr val="000000"/>
                  </a:solidFill>
                </a:endParaRPr>
              </a:p>
              <a:p>
                <a:endParaRPr lang="el-GR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149" y="1569837"/>
                <a:ext cx="3057525" cy="195527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l-G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32214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282" y="355372"/>
            <a:ext cx="8959042" cy="6095304"/>
          </a:xfrm>
        </p:spPr>
        <p:txBody>
          <a:bodyPr>
            <a:normAutofit/>
          </a:bodyPr>
          <a:lstStyle/>
          <a:p>
            <a:pPr>
              <a:buClrTx/>
              <a:buSzPct val="120000"/>
              <a:buFont typeface="Arial" panose="020B0604020202020204" pitchFamily="34" charset="0"/>
              <a:buChar char="•"/>
            </a:pPr>
            <a:r>
              <a:rPr lang="el-GR" dirty="0" smtClean="0"/>
              <a:t> </a:t>
            </a:r>
            <a:r>
              <a:rPr lang="el-GR" b="1" dirty="0"/>
              <a:t>ΓΧΑ Συστήματα στο Χώρο της Συχνότητας – </a:t>
            </a:r>
            <a:r>
              <a:rPr lang="el-GR" b="1" dirty="0" smtClean="0"/>
              <a:t>Ιδανικά Φίλτρα Επιλογής Συχνότητας</a:t>
            </a:r>
            <a:endParaRPr lang="el-GR" b="1" dirty="0"/>
          </a:p>
          <a:p>
            <a:pPr lvl="1">
              <a:buClrTx/>
              <a:buSzPct val="120000"/>
              <a:buFont typeface="Arial" panose="020B0604020202020204" pitchFamily="34" charset="0"/>
              <a:buChar char="•"/>
            </a:pPr>
            <a:endParaRPr lang="el-GR" dirty="0"/>
          </a:p>
          <a:p>
            <a:pPr lvl="1">
              <a:buClrTx/>
              <a:buSzPct val="120000"/>
              <a:buFont typeface="Arial" panose="020B0604020202020204" pitchFamily="34" charset="0"/>
              <a:buChar char="•"/>
            </a:pPr>
            <a:r>
              <a:rPr lang="el-GR" dirty="0" smtClean="0"/>
              <a:t>Μια σημαντική κατηγορία συστημάτων είναι τα ιδανικά φίλτρα επιλογής συχνότητας</a:t>
            </a:r>
          </a:p>
          <a:p>
            <a:pPr marL="201168" lvl="1" indent="0">
              <a:buClrTx/>
              <a:buSzPct val="120000"/>
              <a:buNone/>
            </a:pPr>
            <a:endParaRPr lang="el-GR" dirty="0"/>
          </a:p>
          <a:p>
            <a:pPr marL="201168" lvl="1" indent="0">
              <a:buClrTx/>
              <a:buSzPct val="120000"/>
              <a:buNone/>
            </a:pPr>
            <a:endParaRPr lang="el-GR" dirty="0" smtClean="0"/>
          </a:p>
          <a:p>
            <a:pPr lvl="1">
              <a:buClrTx/>
              <a:buSzPct val="120000"/>
              <a:buFont typeface="Arial" panose="020B0604020202020204" pitchFamily="34" charset="0"/>
              <a:buChar char="•"/>
            </a:pPr>
            <a:endParaRPr lang="el-GR" dirty="0"/>
          </a:p>
          <a:p>
            <a:pPr marL="0" indent="0">
              <a:buClrTx/>
              <a:buSzPct val="120000"/>
              <a:buNone/>
            </a:pPr>
            <a:endParaRPr lang="el-GR" dirty="0" smtClean="0"/>
          </a:p>
        </p:txBody>
      </p:sp>
      <p:sp>
        <p:nvSpPr>
          <p:cNvPr id="4" name="Rectangle 3"/>
          <p:cNvSpPr/>
          <p:nvPr/>
        </p:nvSpPr>
        <p:spPr>
          <a:xfrm>
            <a:off x="0" y="269125"/>
            <a:ext cx="9144000" cy="74814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sz="1350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6570173"/>
            <a:ext cx="9144000" cy="74814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sz="1350">
              <a:solidFill>
                <a:prstClr val="white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309" b="51770"/>
          <a:stretch/>
        </p:blipFill>
        <p:spPr>
          <a:xfrm>
            <a:off x="212789" y="1572030"/>
            <a:ext cx="4065913" cy="235298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890" b="49648"/>
          <a:stretch/>
        </p:blipFill>
        <p:spPr>
          <a:xfrm>
            <a:off x="4295955" y="1572030"/>
            <a:ext cx="4624862" cy="245650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6" t="49999" r="53309" b="315"/>
          <a:stretch/>
        </p:blipFill>
        <p:spPr>
          <a:xfrm>
            <a:off x="207035" y="4011282"/>
            <a:ext cx="4071668" cy="242402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692" t="49468"/>
          <a:stretch/>
        </p:blipFill>
        <p:spPr>
          <a:xfrm>
            <a:off x="4278701" y="3985404"/>
            <a:ext cx="4642115" cy="2465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098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7282" y="343939"/>
                <a:ext cx="8959042" cy="6301048"/>
              </a:xfrm>
            </p:spPr>
            <p:txBody>
              <a:bodyPr>
                <a:normAutofit/>
              </a:bodyPr>
              <a:lstStyle/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l-GR" dirty="0" smtClean="0"/>
                  <a:t> </a:t>
                </a:r>
                <a:r>
                  <a:rPr lang="el-GR" b="1" dirty="0"/>
                  <a:t>ΓΧΑ Συστήματα στο Χώρο της Συχνότητας – </a:t>
                </a:r>
                <a:r>
                  <a:rPr lang="el-GR" b="1" dirty="0" smtClean="0"/>
                  <a:t>Ιδανικά Φίλτρα Επιλογής Συχνότητας</a:t>
                </a:r>
                <a:endParaRPr lang="el-GR" sz="1100" dirty="0"/>
              </a:p>
              <a:p>
                <a:pPr>
                  <a:lnSpc>
                    <a:spcPct val="100000"/>
                  </a:lnSpc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 </a:t>
                </a:r>
                <a:r>
                  <a:rPr lang="el-GR" dirty="0" smtClean="0"/>
                  <a:t>Ήδη γνωρίζουμε το ζεύγος </a:t>
                </a:r>
                <a:r>
                  <a:rPr lang="en-US" dirty="0" smtClean="0"/>
                  <a:t>DTFT </a:t>
                </a:r>
                <a:r>
                  <a:rPr lang="el-GR" dirty="0" smtClean="0"/>
                  <a:t>για το χαμηλοπερατό ιδανικό φίλτρο</a:t>
                </a:r>
                <a:r>
                  <a:rPr lang="en-US" sz="700" dirty="0"/>
                  <a:t/>
                </a:r>
                <a:br>
                  <a:rPr lang="en-US" sz="700" dirty="0"/>
                </a:br>
                <a:r>
                  <a:rPr lang="en-US" sz="700" dirty="0" smtClean="0"/>
                  <a:t/>
                </a:r>
                <a:br>
                  <a:rPr lang="en-US" sz="700" dirty="0" smtClean="0"/>
                </a:br>
                <a:r>
                  <a:rPr lang="en-US" sz="700" dirty="0" smtClean="0"/>
                  <a:t/>
                </a:r>
                <a:br>
                  <a:rPr lang="en-US" sz="700" dirty="0" smtClean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𝑙𝑝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   </m:t>
                    </m:r>
                    <m:groupChr>
                      <m:groupChrPr>
                        <m:chr m:val="↔"/>
                        <m:vertJc m:val="bot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groupChr>
                    <m:r>
                      <a:rPr lang="en-US" b="0" i="1" smtClean="0">
                        <a:latin typeface="Cambria Math" panose="02040503050406030204" pitchFamily="18" charset="0"/>
                      </a:rPr>
                      <m:t>   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𝑙𝑝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l-GR" b="0" i="1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</m:sup>
                        </m:sSup>
                      </m:e>
                    </m:d>
                    <m:r>
                      <a:rPr lang="el-GR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l-G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l-GR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l-G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l-GR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          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0,     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800" dirty="0" smtClean="0"/>
              </a:p>
              <a:p>
                <a:pPr>
                  <a:lnSpc>
                    <a:spcPct val="100000"/>
                  </a:lnSpc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 </a:t>
                </a:r>
                <a:r>
                  <a:rPr lang="el-GR" dirty="0" smtClean="0"/>
                  <a:t>Το </a:t>
                </a:r>
                <a:r>
                  <a:rPr lang="el-GR" dirty="0" err="1" smtClean="0"/>
                  <a:t>υψιπερατό</a:t>
                </a:r>
                <a:r>
                  <a:rPr lang="el-GR" dirty="0" smtClean="0"/>
                  <a:t> φίλτρο μπορεί να γραφεί ως </a:t>
                </a:r>
              </a:p>
              <a:p>
                <a:pPr marL="0">
                  <a:lnSpc>
                    <a:spcPct val="100000"/>
                  </a:lnSpc>
                  <a:buClrTx/>
                  <a:buSzPct val="120000"/>
                  <a:buNone/>
                </a:pPr>
                <a:endParaRPr lang="el-GR" sz="900" dirty="0" smtClean="0"/>
              </a:p>
              <a:p>
                <a:pPr marL="0">
                  <a:lnSpc>
                    <a:spcPct val="100000"/>
                  </a:lnSpc>
                  <a:buClrTx/>
                  <a:buSzPct val="1200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h𝑝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l-GR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sup>
                          </m:sSup>
                        </m:e>
                      </m:d>
                      <m:r>
                        <a:rPr lang="el-GR" b="0" i="1" smtClean="0">
                          <a:latin typeface="Cambria Math" panose="02040503050406030204" pitchFamily="18" charset="0"/>
                        </a:rPr>
                        <m:t>=1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𝑙𝑝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l-GR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sup>
                      </m:sSup>
                      <m:r>
                        <a:rPr lang="el-G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l-GR" sz="1000" dirty="0" smtClean="0"/>
              </a:p>
              <a:p>
                <a:pPr>
                  <a:lnSpc>
                    <a:spcPct val="100000"/>
                  </a:lnSpc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 </a:t>
                </a:r>
                <a:r>
                  <a:rPr lang="el-GR" dirty="0" smtClean="0"/>
                  <a:t>Επιστρέφοντας στο πεδίο του χρόνου</a:t>
                </a:r>
              </a:p>
              <a:p>
                <a:pPr marL="0">
                  <a:lnSpc>
                    <a:spcPct val="100000"/>
                  </a:lnSpc>
                  <a:buClrTx/>
                  <a:buSzPct val="1200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h𝑝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𝛿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𝑙𝑝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l-GR" b="0" i="1" smtClean="0">
                          <a:latin typeface="Cambria Math" panose="02040503050406030204" pitchFamily="18" charset="0"/>
                        </a:rPr>
                        <m:t>𝛿</m:t>
                      </m:r>
                      <m:d>
                        <m:dPr>
                          <m:begChr m:val="["/>
                          <m:endChr m:val="]"/>
                          <m:ctrlPr>
                            <a:rPr lang="el-G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el-GR" dirty="0" smtClean="0"/>
              </a:p>
              <a:p>
                <a:pPr marL="201168" lvl="1" indent="0">
                  <a:buClrTx/>
                  <a:buSzPct val="120000"/>
                  <a:buNone/>
                </a:pPr>
                <a:endParaRPr lang="el-GR" dirty="0"/>
              </a:p>
              <a:p>
                <a:pPr marL="201168" lvl="1" indent="0">
                  <a:buClrTx/>
                  <a:buSzPct val="120000"/>
                  <a:buNone/>
                </a:pPr>
                <a:endParaRPr lang="el-GR" dirty="0" smtClean="0"/>
              </a:p>
              <a:p>
                <a:pPr lvl="1">
                  <a:buClrTx/>
                  <a:buSzPct val="120000"/>
                  <a:buFont typeface="Arial" panose="020B0604020202020204" pitchFamily="34" charset="0"/>
                  <a:buChar char="•"/>
                </a:pPr>
                <a:endParaRPr lang="el-GR" dirty="0"/>
              </a:p>
              <a:p>
                <a:pPr marL="0" indent="0">
                  <a:buClrTx/>
                  <a:buSzPct val="120000"/>
                  <a:buNone/>
                </a:pPr>
                <a:endParaRPr lang="el-GR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7282" y="343939"/>
                <a:ext cx="8959042" cy="6301048"/>
              </a:xfrm>
              <a:blipFill rotWithShape="0">
                <a:blip r:embed="rId3"/>
                <a:stretch>
                  <a:fillRect l="-1905" t="-1741"/>
                </a:stretch>
              </a:blipFill>
            </p:spPr>
            <p:txBody>
              <a:bodyPr/>
              <a:lstStyle/>
              <a:p>
                <a:r>
                  <a:rPr lang="el-G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0" y="269125"/>
            <a:ext cx="9144000" cy="74814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sz="1350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6570173"/>
            <a:ext cx="9144000" cy="74814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sz="1350">
              <a:solidFill>
                <a:prstClr val="white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20"/>
          <a:stretch/>
        </p:blipFill>
        <p:spPr>
          <a:xfrm>
            <a:off x="1254730" y="4332258"/>
            <a:ext cx="6624145" cy="2221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275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7282" y="343939"/>
                <a:ext cx="8959042" cy="6226234"/>
              </a:xfrm>
            </p:spPr>
            <p:txBody>
              <a:bodyPr>
                <a:normAutofit/>
              </a:bodyPr>
              <a:lstStyle/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l-GR" dirty="0" smtClean="0"/>
                  <a:t> </a:t>
                </a:r>
                <a:r>
                  <a:rPr lang="el-GR" b="1" dirty="0"/>
                  <a:t>ΓΧΑ Συστήματα στο Χώρο της Συχνότητας – </a:t>
                </a:r>
                <a:r>
                  <a:rPr lang="el-GR" b="1" dirty="0" smtClean="0"/>
                  <a:t>Ιδανικά Φίλτρα </a:t>
                </a:r>
                <a:r>
                  <a:rPr lang="el-GR" b="1" dirty="0"/>
                  <a:t>Ε</a:t>
                </a:r>
                <a:r>
                  <a:rPr lang="el-GR" b="1" dirty="0" smtClean="0"/>
                  <a:t>πιλογής </a:t>
                </a:r>
                <a:r>
                  <a:rPr lang="el-GR" b="1" dirty="0"/>
                  <a:t>Σ</a:t>
                </a:r>
                <a:r>
                  <a:rPr lang="el-GR" b="1" dirty="0" smtClean="0"/>
                  <a:t>υχνότητας</a:t>
                </a:r>
                <a:endParaRPr lang="el-GR" b="1" dirty="0"/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 </a:t>
                </a:r>
                <a:r>
                  <a:rPr lang="el-GR" dirty="0" smtClean="0"/>
                  <a:t>Παράδειγμα:</a:t>
                </a:r>
              </a:p>
              <a:p>
                <a:pPr>
                  <a:buClrTx/>
                  <a:buSzPct val="120000"/>
                  <a:buFont typeface="Courier New" panose="02070309020205020404" pitchFamily="49" charset="0"/>
                  <a:buChar char="o"/>
                </a:pPr>
                <a:r>
                  <a:rPr lang="el-GR" dirty="0" smtClean="0"/>
                  <a:t> Έστω η είσοδος σε ένα ΓΧΑ σύστημα ως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=2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den>
                            </m:f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+8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den>
                                </m:f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den>
                                </m:f>
                              </m:e>
                            </m:d>
                          </m:e>
                        </m:func>
                      </m:e>
                    </m:func>
                  </m:oMath>
                </a14:m>
                <a:endParaRPr lang="en-US" dirty="0" smtClean="0"/>
              </a:p>
              <a:p>
                <a:pPr marL="0">
                  <a:buClrTx/>
                  <a:buSzPct val="120000"/>
                  <a:buNone/>
                </a:pPr>
                <a:r>
                  <a:rPr lang="el-GR" dirty="0" smtClean="0"/>
                  <a:t>Βρείτε την έξοδο του συστήματος αν η κρουστική απόκριση είναι της μορφής </a:t>
                </a:r>
                <a:br>
                  <a:rPr lang="el-GR" dirty="0" smtClean="0"/>
                </a:br>
                <a:endParaRPr lang="en-US" b="0" i="1" dirty="0" smtClean="0">
                  <a:latin typeface="Cambria Math" panose="02040503050406030204" pitchFamily="18" charset="0"/>
                </a:endParaRPr>
              </a:p>
              <a:p>
                <a:pPr marL="0">
                  <a:buClrTx/>
                  <a:buSzPct val="1200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l-G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e>
                                      </m:d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</m:num>
                                    <m:den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</m:num>
                        <m:den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</m:oMath>
                  </m:oMathPara>
                </a14:m>
                <a:endParaRPr lang="el-GR" dirty="0" smtClean="0"/>
              </a:p>
              <a:p>
                <a:pPr lvl="1">
                  <a:buClrTx/>
                  <a:buSzPct val="120000"/>
                  <a:buFont typeface="Arial" panose="020B0604020202020204" pitchFamily="34" charset="0"/>
                  <a:buChar char="•"/>
                </a:pPr>
                <a:endParaRPr lang="el-GR" dirty="0"/>
              </a:p>
              <a:p>
                <a:pPr marL="0" indent="0">
                  <a:buClrTx/>
                  <a:buSzPct val="120000"/>
                  <a:buNone/>
                </a:pPr>
                <a:endParaRPr lang="el-GR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7282" y="343939"/>
                <a:ext cx="8959042" cy="6226234"/>
              </a:xfrm>
              <a:blipFill rotWithShape="0">
                <a:blip r:embed="rId2"/>
                <a:stretch>
                  <a:fillRect l="-1973" t="-1761"/>
                </a:stretch>
              </a:blipFill>
            </p:spPr>
            <p:txBody>
              <a:bodyPr/>
              <a:lstStyle/>
              <a:p>
                <a:r>
                  <a:rPr lang="el-G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0" y="269125"/>
            <a:ext cx="9144000" cy="74814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sz="1350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6570173"/>
            <a:ext cx="9144000" cy="74814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sz="1350">
              <a:solidFill>
                <a:prstClr val="white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/>
              <p14:cNvContentPartPr/>
              <p14:nvPr/>
            </p14:nvContentPartPr>
            <p14:xfrm>
              <a:off x="8625960" y="4315320"/>
              <a:ext cx="124200" cy="16992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609400" y="4300920"/>
                <a:ext cx="155880" cy="199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21953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7282" y="343939"/>
                <a:ext cx="9056718" cy="6362355"/>
              </a:xfrm>
            </p:spPr>
            <p:txBody>
              <a:bodyPr>
                <a:normAutofit lnSpcReduction="10000"/>
              </a:bodyPr>
              <a:lstStyle/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l-GR" dirty="0" smtClean="0"/>
                  <a:t> </a:t>
                </a:r>
                <a:r>
                  <a:rPr lang="el-GR" b="1" dirty="0" smtClean="0"/>
                  <a:t>ΓΧΑ </a:t>
                </a:r>
                <a:r>
                  <a:rPr lang="el-GR" b="1" dirty="0"/>
                  <a:t>Συστήματα στο Χώρο της </a:t>
                </a:r>
                <a:r>
                  <a:rPr lang="el-GR" b="1" dirty="0" smtClean="0"/>
                  <a:t>Συχνότητας</a:t>
                </a:r>
                <a:endParaRPr lang="el-GR" dirty="0" smtClean="0"/>
              </a:p>
              <a:p>
                <a:pPr lvl="1">
                  <a:buClrTx/>
                  <a:buSzPct val="120000"/>
                  <a:buFont typeface="Arial" panose="020B0604020202020204" pitchFamily="34" charset="0"/>
                  <a:buChar char="•"/>
                </a:pPr>
                <a:endParaRPr lang="el-GR" dirty="0" smtClean="0"/>
              </a:p>
              <a:p>
                <a:pPr lvl="1">
                  <a:buClrTx/>
                  <a:buSzPct val="120000"/>
                  <a:buFont typeface="Arial" panose="020B0604020202020204" pitchFamily="34" charset="0"/>
                  <a:buChar char="•"/>
                </a:pPr>
                <a:endParaRPr lang="el-GR" dirty="0"/>
              </a:p>
              <a:p>
                <a:pPr lvl="1">
                  <a:buClrTx/>
                  <a:buSzPct val="120000"/>
                  <a:buFont typeface="Arial" panose="020B0604020202020204" pitchFamily="34" charset="0"/>
                  <a:buChar char="•"/>
                </a:pPr>
                <a:endParaRPr lang="el-GR" dirty="0" smtClean="0"/>
              </a:p>
              <a:p>
                <a:pPr lvl="1">
                  <a:buClrTx/>
                  <a:buSzPct val="120000"/>
                  <a:buFont typeface="Arial" panose="020B0604020202020204" pitchFamily="34" charset="0"/>
                  <a:buChar char="•"/>
                </a:pPr>
                <a:endParaRPr lang="el-GR" sz="1200" dirty="0"/>
              </a:p>
              <a:p>
                <a:pPr>
                  <a:lnSpc>
                    <a:spcPct val="120000"/>
                  </a:lnSpc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 </a:t>
                </a:r>
                <a:r>
                  <a:rPr lang="el-GR" dirty="0" smtClean="0"/>
                  <a:t>Για να μπορούμε να εφαρμόζουμε το </a:t>
                </a:r>
                <a:r>
                  <a:rPr lang="el-GR" dirty="0" err="1" smtClean="0"/>
                  <a:t>μετασχ</a:t>
                </a:r>
                <a:r>
                  <a:rPr lang="el-GR" dirty="0" smtClean="0"/>
                  <a:t>. </a:t>
                </a:r>
                <a:r>
                  <a:rPr lang="en-US" dirty="0" smtClean="0"/>
                  <a:t>Fourier </a:t>
                </a:r>
                <a:r>
                  <a:rPr lang="el-GR" dirty="0" smtClean="0"/>
                  <a:t>σε μια εξίσωση διαφορών, υποθέτουμε ότι το σύστημα έχει </a:t>
                </a:r>
                <a:r>
                  <a:rPr lang="el-GR" dirty="0" err="1" smtClean="0"/>
                  <a:t>μετασχ</a:t>
                </a:r>
                <a:r>
                  <a:rPr lang="el-GR" dirty="0" smtClean="0"/>
                  <a:t>. </a:t>
                </a:r>
                <a:r>
                  <a:rPr lang="en-US" dirty="0" smtClean="0"/>
                  <a:t>Fourier</a:t>
                </a:r>
              </a:p>
              <a:p>
                <a:pPr>
                  <a:lnSpc>
                    <a:spcPct val="120000"/>
                  </a:lnSpc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 </a:t>
                </a:r>
                <a:r>
                  <a:rPr lang="el-GR" dirty="0" smtClean="0"/>
                  <a:t>Με άλλα λόγια, ότι η απόκριση σε συχνότητα υπάρχει</a:t>
                </a:r>
              </a:p>
              <a:p>
                <a:pPr lvl="1">
                  <a:lnSpc>
                    <a:spcPct val="120000"/>
                  </a:lnSpc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l-GR" dirty="0" smtClean="0"/>
                  <a:t>Δεν είναι πάντα αληθές αυτό</a:t>
                </a:r>
                <a:endParaRPr lang="el-GR" sz="1100" dirty="0"/>
              </a:p>
              <a:p>
                <a:pPr>
                  <a:lnSpc>
                    <a:spcPct val="120000"/>
                  </a:lnSpc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 </a:t>
                </a:r>
                <a:r>
                  <a:rPr lang="el-GR" dirty="0" smtClean="0"/>
                  <a:t>Για να υπάρχει η απόκριση σε συχνότητα αρκεί </a:t>
                </a:r>
                <a:endParaRPr lang="en-US" i="1" dirty="0" smtClean="0">
                  <a:latin typeface="Cambria Math" panose="02040503050406030204" pitchFamily="18" charset="0"/>
                </a:endParaRPr>
              </a:p>
              <a:p>
                <a:pPr marL="0">
                  <a:lnSpc>
                    <a:spcPct val="120000"/>
                  </a:lnSpc>
                  <a:buClrTx/>
                  <a:buSzPct val="1200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l-GR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=−∞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+∞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</m:e>
                          </m:d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&lt;+∞</m:t>
                      </m:r>
                    </m:oMath>
                  </m:oMathPara>
                </a14:m>
                <a:endParaRPr lang="el-GR" dirty="0"/>
              </a:p>
              <a:p>
                <a:pPr>
                  <a:lnSpc>
                    <a:spcPct val="120000"/>
                  </a:lnSpc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 </a:t>
                </a:r>
                <a:r>
                  <a:rPr lang="el-GR" dirty="0" smtClean="0"/>
                  <a:t>Η παραπάνω συνθήκη αποτελεί συνθήκη ευστάθειας του συστήματος!</a:t>
                </a:r>
                <a:endParaRPr lang="el-GR" sz="1100" dirty="0"/>
              </a:p>
              <a:p>
                <a:pPr>
                  <a:lnSpc>
                    <a:spcPct val="120000"/>
                  </a:lnSpc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 </a:t>
                </a:r>
                <a:r>
                  <a:rPr lang="el-GR" dirty="0" smtClean="0"/>
                  <a:t>Άρα πρέπει να έχουμε ευσταθές σύστημα για να μπορούμε να πάρουμε το </a:t>
                </a:r>
                <a:r>
                  <a:rPr lang="el-GR" dirty="0" err="1" smtClean="0"/>
                  <a:t>μετασχ</a:t>
                </a:r>
                <a:r>
                  <a:rPr lang="en-US" dirty="0" smtClean="0"/>
                  <a:t>. Fourier </a:t>
                </a:r>
                <a:r>
                  <a:rPr lang="el-GR" dirty="0" smtClean="0"/>
                  <a:t>του!</a:t>
                </a:r>
              </a:p>
              <a:p>
                <a:pPr lvl="1">
                  <a:buClrTx/>
                  <a:buSzPct val="120000"/>
                  <a:buFont typeface="Arial" panose="020B0604020202020204" pitchFamily="34" charset="0"/>
                  <a:buChar char="•"/>
                </a:pPr>
                <a:endParaRPr lang="el-GR" dirty="0"/>
              </a:p>
              <a:p>
                <a:pPr marL="0" indent="0">
                  <a:buClrTx/>
                  <a:buSzPct val="120000"/>
                  <a:buNone/>
                </a:pPr>
                <a:endParaRPr lang="el-GR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7282" y="343939"/>
                <a:ext cx="9056718" cy="6362355"/>
              </a:xfrm>
              <a:blipFill rotWithShape="0">
                <a:blip r:embed="rId2"/>
                <a:stretch>
                  <a:fillRect l="-1884" t="-2107"/>
                </a:stretch>
              </a:blipFill>
            </p:spPr>
            <p:txBody>
              <a:bodyPr/>
              <a:lstStyle/>
              <a:p>
                <a:r>
                  <a:rPr lang="el-G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0" y="269125"/>
            <a:ext cx="9144000" cy="74814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sz="1350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6570173"/>
            <a:ext cx="9144000" cy="74814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sz="1350">
              <a:solidFill>
                <a:prstClr val="white"/>
              </a:solidFill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1366735" y="968948"/>
            <a:ext cx="6853136" cy="739302"/>
            <a:chOff x="462064" y="2101175"/>
            <a:chExt cx="6853136" cy="739302"/>
          </a:xfrm>
        </p:grpSpPr>
        <p:cxnSp>
          <p:nvCxnSpPr>
            <p:cNvPr id="9" name="Straight Arrow Connector 8"/>
            <p:cNvCxnSpPr/>
            <p:nvPr/>
          </p:nvCxnSpPr>
          <p:spPr>
            <a:xfrm>
              <a:off x="787940" y="2500009"/>
              <a:ext cx="160506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ounded Rectangle 9"/>
                <p:cNvSpPr/>
                <p:nvPr/>
              </p:nvSpPr>
              <p:spPr>
                <a:xfrm>
                  <a:off x="2422187" y="2188723"/>
                  <a:ext cx="1021404" cy="651754"/>
                </a:xfrm>
                <a:prstGeom prst="round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]</m:t>
                        </m:r>
                      </m:oMath>
                    </m:oMathPara>
                  </a14:m>
                  <a:endParaRPr lang="el-GR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0" name="Rounded Rectangle 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22187" y="2188723"/>
                  <a:ext cx="1021404" cy="651754"/>
                </a:xfrm>
                <a:prstGeom prst="round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l-G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" name="Straight Arrow Connector 10"/>
            <p:cNvCxnSpPr/>
            <p:nvPr/>
          </p:nvCxnSpPr>
          <p:spPr>
            <a:xfrm>
              <a:off x="3443591" y="2500009"/>
              <a:ext cx="160506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/>
                <p:cNvSpPr txBox="1"/>
                <p:nvPr/>
              </p:nvSpPr>
              <p:spPr>
                <a:xfrm>
                  <a:off x="462064" y="2101175"/>
                  <a:ext cx="710118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]</m:t>
                        </m:r>
                      </m:oMath>
                    </m:oMathPara>
                  </a14:m>
                  <a:endParaRPr lang="el-GR" dirty="0">
                    <a:solidFill>
                      <a:srgbClr val="000000"/>
                    </a:solidFill>
                  </a:endParaRPr>
                </a:p>
                <a:p>
                  <a:endParaRPr lang="el-GR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2" name="TextBox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2064" y="2101175"/>
                  <a:ext cx="710118" cy="646331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l-G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/>
                <p:cNvSpPr txBox="1"/>
                <p:nvPr/>
              </p:nvSpPr>
              <p:spPr>
                <a:xfrm>
                  <a:off x="4693596" y="2101176"/>
                  <a:ext cx="2621604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]</m:t>
                        </m:r>
                      </m:oMath>
                    </m:oMathPara>
                  </a14:m>
                  <a:endParaRPr lang="el-GR" dirty="0">
                    <a:solidFill>
                      <a:srgbClr val="000000"/>
                    </a:solidFill>
                  </a:endParaRPr>
                </a:p>
                <a:p>
                  <a:endParaRPr lang="el-GR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3" name="TextBox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93596" y="2101176"/>
                  <a:ext cx="2621604" cy="646331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l-GR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6" name="Straight Arrow Connector 15"/>
          <p:cNvCxnSpPr/>
          <p:nvPr/>
        </p:nvCxnSpPr>
        <p:spPr>
          <a:xfrm>
            <a:off x="6819089" y="1325435"/>
            <a:ext cx="0" cy="287296"/>
          </a:xfrm>
          <a:prstGeom prst="straightConnector1">
            <a:avLst/>
          </a:prstGeom>
          <a:ln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5598267" y="1564234"/>
                <a:ext cx="2649638" cy="4049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  <m:d>
                        <m:dPr>
                          <m:ctrlPr>
                            <a:rPr lang="en-US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l-GR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sup>
                          </m:sSup>
                        </m:e>
                      </m:d>
                      <m:r>
                        <a:rPr lang="en-US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d>
                        <m:dPr>
                          <m:ctrlPr>
                            <a:rPr lang="en-US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l-GR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sup>
                          </m:sSup>
                        </m:e>
                      </m:d>
                      <m:r>
                        <a:rPr lang="en-US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l-GR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</m:sup>
                      </m:sSup>
                      <m:r>
                        <a:rPr lang="el-GR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l-GR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8267" y="1564234"/>
                <a:ext cx="2649638" cy="404983"/>
              </a:xfrm>
              <a:prstGeom prst="rect">
                <a:avLst/>
              </a:prstGeom>
              <a:blipFill rotWithShape="0">
                <a:blip r:embed="rId6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l-G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00264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7282" y="343939"/>
                <a:ext cx="8959042" cy="6301048"/>
              </a:xfrm>
            </p:spPr>
            <p:txBody>
              <a:bodyPr>
                <a:normAutofit fontScale="92500" lnSpcReduction="10000"/>
              </a:bodyPr>
              <a:lstStyle/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l-GR" dirty="0" smtClean="0"/>
                  <a:t> </a:t>
                </a:r>
                <a:r>
                  <a:rPr lang="el-GR" sz="2200" b="1" dirty="0"/>
                  <a:t>ΓΧΑ Συστήματα στο Χώρο της Συχνότητας – </a:t>
                </a:r>
                <a:r>
                  <a:rPr lang="el-GR" sz="2200" b="1" dirty="0" smtClean="0"/>
                  <a:t>Απόκριση Φάσης</a:t>
                </a:r>
                <a:endParaRPr lang="el-GR" sz="2200" dirty="0" smtClean="0"/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 </a:t>
                </a:r>
                <a:r>
                  <a:rPr lang="el-GR" dirty="0" smtClean="0"/>
                  <a:t>Τα πράγματα όσον αφορά την επίδραση της απόκρισης πλάτους ενός ΓΧΑ συστήματος στην είσοδό του είναι σχετικά ξεκάθαρα</a:t>
                </a:r>
              </a:p>
              <a:p>
                <a:pPr lvl="1"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l-GR" sz="1900" dirty="0" smtClean="0"/>
                  <a:t>Η απόκριση πλάτους πολλαπλασιάζεται με το φάσμα πλάτους της εισόδου</a:t>
                </a:r>
              </a:p>
              <a:p>
                <a:pPr lvl="1">
                  <a:buClrTx/>
                  <a:buSzPct val="120000"/>
                  <a:buFont typeface="Arial" panose="020B0604020202020204" pitchFamily="34" charset="0"/>
                  <a:buChar char="•"/>
                </a:pPr>
                <a:endParaRPr lang="el-GR" sz="2000" dirty="0"/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 </a:t>
                </a:r>
                <a:r>
                  <a:rPr lang="el-GR" dirty="0" smtClean="0"/>
                  <a:t>Φαινομενικά και η επίδραση της απόκρισης φάσης δε συνιστά κάτι πολύπλοκο</a:t>
                </a:r>
              </a:p>
              <a:p>
                <a:pPr lvl="1"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l-GR" sz="1900" dirty="0" smtClean="0"/>
                  <a:t>Η απόκριση φάσης προστίθεται στο φάσμα φάσης της εισόδου</a:t>
                </a:r>
              </a:p>
              <a:p>
                <a:pPr lvl="1">
                  <a:buClrTx/>
                  <a:buSzPct val="120000"/>
                  <a:buFont typeface="Arial" panose="020B0604020202020204" pitchFamily="34" charset="0"/>
                  <a:buChar char="•"/>
                </a:pPr>
                <a:endParaRPr lang="el-GR" sz="2000" dirty="0"/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 </a:t>
                </a:r>
                <a:r>
                  <a:rPr lang="el-GR" dirty="0" smtClean="0"/>
                  <a:t>Υπενθυμίζεται ότι η φάση σχετίζεται με τη χρονική δομή ενός σήματος</a:t>
                </a:r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endParaRPr lang="el-GR" dirty="0"/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 </a:t>
                </a:r>
                <a:r>
                  <a:rPr lang="el-GR" dirty="0" smtClean="0"/>
                  <a:t>Οπότε η επίδραση της απόκρισης φάσης διατηρεί ή όχι την αρχική χρονική δομή του σήματος</a:t>
                </a:r>
                <a:endParaRPr lang="el-GR" dirty="0"/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 </a:t>
                </a:r>
                <a:r>
                  <a:rPr lang="el-GR" dirty="0" smtClean="0"/>
                  <a:t>Όμως τελικά τα πράγματα δεν είναι τα όσο απλά για την απόκριση φάσης. Γιατί?</a:t>
                </a:r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endParaRPr lang="el-GR" dirty="0"/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 </a:t>
                </a:r>
                <a:r>
                  <a:rPr lang="el-GR" dirty="0" smtClean="0"/>
                  <a:t>Γιατί η φάση ενός μιγαδικού αριθμού δεν ορίζεται μονοσήμαντα!</a:t>
                </a:r>
              </a:p>
              <a:p>
                <a:pPr lvl="1"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l-GR" sz="1900" dirty="0" smtClean="0"/>
                  <a:t>Η πρόσθεση οποιουδήποτε ακέραιου πολλαπλάσιου του </a:t>
                </a:r>
                <a14:m>
                  <m:oMath xmlns:m="http://schemas.openxmlformats.org/officeDocument/2006/math">
                    <m:r>
                      <a:rPr lang="el-GR" sz="1900" i="1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l-GR" sz="1900" i="1" dirty="0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l-GR" sz="1900" dirty="0" smtClean="0"/>
                  <a:t> διατηρεί την ίδια τιμή στη φάση</a:t>
                </a:r>
                <a:endParaRPr lang="el-GR" sz="1900" dirty="0"/>
              </a:p>
              <a:p>
                <a:pPr marL="0" indent="0">
                  <a:buClrTx/>
                  <a:buSzPct val="120000"/>
                  <a:buNone/>
                </a:pPr>
                <a:endParaRPr lang="el-GR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7282" y="343939"/>
                <a:ext cx="8959042" cy="6301048"/>
              </a:xfrm>
              <a:blipFill rotWithShape="0">
                <a:blip r:embed="rId2"/>
                <a:stretch>
                  <a:fillRect l="-1837" t="-1838"/>
                </a:stretch>
              </a:blipFill>
            </p:spPr>
            <p:txBody>
              <a:bodyPr/>
              <a:lstStyle/>
              <a:p>
                <a:r>
                  <a:rPr lang="el-G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0" y="269125"/>
            <a:ext cx="9144000" cy="74814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sz="1350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6570173"/>
            <a:ext cx="9144000" cy="74814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sz="135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5018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7282" y="343939"/>
                <a:ext cx="8959042" cy="6301048"/>
              </a:xfrm>
            </p:spPr>
            <p:txBody>
              <a:bodyPr>
                <a:normAutofit/>
              </a:bodyPr>
              <a:lstStyle/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l-GR" dirty="0" smtClean="0"/>
                  <a:t> </a:t>
                </a:r>
                <a:r>
                  <a:rPr lang="el-GR" b="1" dirty="0"/>
                  <a:t>ΓΧΑ Συστήματα στο Χώρο της Συχνότητας – </a:t>
                </a:r>
                <a:r>
                  <a:rPr lang="el-GR" b="1" dirty="0" smtClean="0"/>
                  <a:t>Απόκριση Φάσης</a:t>
                </a:r>
                <a:endParaRPr lang="el-GR" dirty="0" smtClean="0"/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 </a:t>
                </a:r>
                <a:r>
                  <a:rPr lang="el-GR" dirty="0" smtClean="0"/>
                  <a:t>Όταν υπολογίζουμε τη φάση μέσω της αντίστροφης εφαπτομένης, το αποτέλεσμα είναι πάντα στο διάστημα (-π, π]</a:t>
                </a:r>
              </a:p>
              <a:p>
                <a:pPr lvl="1"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l-GR" dirty="0" smtClean="0"/>
                  <a:t>Αυτή η τιμή ονομάζεται πρωτεύουσα τιμή φάσης (</a:t>
                </a:r>
                <a:r>
                  <a:rPr lang="en-US" dirty="0" smtClean="0"/>
                  <a:t>principal phase value)</a:t>
                </a:r>
                <a:r>
                  <a:rPr lang="el-GR" sz="2000" dirty="0" smtClean="0"/>
                  <a:t/>
                </a:r>
                <a:br>
                  <a:rPr lang="el-GR" sz="2000" dirty="0" smtClean="0"/>
                </a:br>
                <a:endParaRPr lang="en-US" sz="2000" dirty="0" smtClean="0"/>
              </a:p>
              <a:p>
                <a:pPr marL="201168" lvl="1" indent="0">
                  <a:buClrTx/>
                  <a:buSzPct val="1200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l-GR" sz="2000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l-GR" sz="2000" b="0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𝐴𝑅𝐺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l-GR" sz="2000" b="0" i="1" smtClean="0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sup>
                              </m:sSup>
                            </m:e>
                          </m:d>
                        </m:e>
                      </m:d>
                      <m:r>
                        <a:rPr lang="el-GR" sz="2000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en-US" sz="2000" dirty="0" smtClean="0"/>
              </a:p>
              <a:p>
                <a:pPr marL="201168" lvl="1" indent="0">
                  <a:buClrTx/>
                  <a:buSzPct val="120000"/>
                  <a:buNone/>
                </a:pPr>
                <a:endParaRPr lang="en-US" sz="1450" dirty="0"/>
              </a:p>
              <a:p>
                <a:pPr lvl="1"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l-GR" dirty="0" smtClean="0"/>
                  <a:t>Οποιαδήποτε άλλη γωνία μπορεί να γραφεί με βάση την πρωτεύουσα φάση ως</a:t>
                </a:r>
              </a:p>
              <a:p>
                <a:pPr marL="201168" lvl="1" indent="0">
                  <a:buClrTx/>
                  <a:buSzPct val="120000"/>
                  <a:buNone/>
                </a:pPr>
                <a:endParaRPr lang="el-GR" dirty="0" smtClean="0"/>
              </a:p>
              <a:p>
                <a:pPr marL="201168" lvl="1" indent="0">
                  <a:buClrTx/>
                  <a:buSzPct val="1200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l-G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2000" b="0" i="1" smtClean="0"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l-GR" sz="2000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sup>
                          </m:sSup>
                        </m:e>
                      </m:d>
                      <m:r>
                        <a:rPr lang="el-GR" sz="2000" b="0" i="1" smtClean="0">
                          <a:latin typeface="Cambria Math" panose="02040503050406030204" pitchFamily="18" charset="0"/>
                        </a:rPr>
                        <m:t>=∠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l-GR" sz="2000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sup>
                          </m:sSup>
                        </m:e>
                      </m:d>
                      <m:r>
                        <a:rPr lang="el-G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arg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⁡[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l-GR" sz="2000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sup>
                          </m:sSup>
                        </m:e>
                      </m:d>
                      <m:r>
                        <a:rPr lang="el-GR" sz="2000" b="0" i="1" smtClean="0">
                          <a:latin typeface="Cambria Math" panose="02040503050406030204" pitchFamily="18" charset="0"/>
                        </a:rPr>
                        <m:t>]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𝐴𝑅𝐺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l-GR" sz="2000" b="0" i="1" smtClean="0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sup>
                              </m:sSup>
                            </m:e>
                          </m:d>
                        </m:e>
                      </m:d>
                      <m:r>
                        <a:rPr lang="el-GR" sz="2000" b="0" i="1" smtClean="0"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el-GR" sz="2000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l-GR" sz="2000" b="0" i="1" smtClean="0"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el-GR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l-GR" sz="2000" dirty="0" smtClean="0"/>
              </a:p>
              <a:p>
                <a:pPr marL="201168" lvl="1" indent="0">
                  <a:buClrTx/>
                  <a:buSzPct val="120000"/>
                  <a:buNone/>
                </a:pPr>
                <a:endParaRPr lang="el-GR" sz="2000" dirty="0"/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 </a:t>
                </a:r>
                <a:r>
                  <a:rPr lang="el-GR" dirty="0" smtClean="0"/>
                  <a:t>Η διαδικασία εύρεσης της συνεχούς (ως προς </a:t>
                </a:r>
                <a14:m>
                  <m:oMath xmlns:m="http://schemas.openxmlformats.org/officeDocument/2006/math">
                    <m:r>
                      <a:rPr lang="el-GR" i="1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l-GR" dirty="0" smtClean="0"/>
                  <a:t>) συνάρτησης φάσης από την πρωτεύουσα φάση που παίρνουμε από την αντίστροφη εφαπτομένη ονομάζεται </a:t>
                </a:r>
                <a:r>
                  <a:rPr lang="el-GR" b="1" dirty="0" smtClean="0"/>
                  <a:t>ξετύλιγμα φάσης (</a:t>
                </a:r>
                <a:r>
                  <a:rPr lang="en-US" b="1" dirty="0" smtClean="0"/>
                  <a:t>phase unwrapping)</a:t>
                </a:r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endParaRPr lang="en-US" b="1" dirty="0"/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 </a:t>
                </a:r>
                <a:r>
                  <a:rPr lang="el-GR" dirty="0" smtClean="0"/>
                  <a:t>Δείτε το ακόλουθο σχήμα</a:t>
                </a:r>
                <a:endParaRPr lang="el-GR" dirty="0"/>
              </a:p>
              <a:p>
                <a:pPr marL="0" indent="0">
                  <a:buClrTx/>
                  <a:buSzPct val="120000"/>
                  <a:buNone/>
                </a:pPr>
                <a:endParaRPr lang="el-GR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7282" y="343939"/>
                <a:ext cx="8959042" cy="6301048"/>
              </a:xfrm>
              <a:blipFill rotWithShape="0">
                <a:blip r:embed="rId2"/>
                <a:stretch>
                  <a:fillRect l="-1905" t="-1741"/>
                </a:stretch>
              </a:blipFill>
            </p:spPr>
            <p:txBody>
              <a:bodyPr/>
              <a:lstStyle/>
              <a:p>
                <a:r>
                  <a:rPr lang="el-G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0" y="269125"/>
            <a:ext cx="9144000" cy="74814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sz="1350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6570173"/>
            <a:ext cx="9144000" cy="74814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sz="1350">
              <a:solidFill>
                <a:prstClr val="white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7371643" y="3270366"/>
            <a:ext cx="1439335" cy="373380"/>
            <a:chOff x="6637865" y="3322320"/>
            <a:chExt cx="1439335" cy="373380"/>
          </a:xfrm>
        </p:grpSpPr>
        <p:sp>
          <p:nvSpPr>
            <p:cNvPr id="7" name="Rounded Rectangle 6"/>
            <p:cNvSpPr/>
            <p:nvPr/>
          </p:nvSpPr>
          <p:spPr>
            <a:xfrm>
              <a:off x="6637865" y="3322320"/>
              <a:ext cx="587023" cy="373380"/>
            </a:xfrm>
            <a:prstGeom prst="roundRect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l-GR">
                <a:solidFill>
                  <a:srgbClr val="00000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7" idx="3"/>
            </p:cNvCxnSpPr>
            <p:nvPr/>
          </p:nvCxnSpPr>
          <p:spPr>
            <a:xfrm flipV="1">
              <a:off x="7224888" y="3505200"/>
              <a:ext cx="402732" cy="3810"/>
            </a:xfrm>
            <a:prstGeom prst="straightConnector1">
              <a:avLst/>
            </a:prstGeom>
            <a:ln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/>
                <p:cNvSpPr txBox="1"/>
                <p:nvPr/>
              </p:nvSpPr>
              <p:spPr>
                <a:xfrm>
                  <a:off x="7627620" y="3322320"/>
                  <a:ext cx="44958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l-GR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ℤ</m:t>
                        </m:r>
                      </m:oMath>
                    </m:oMathPara>
                  </a14:m>
                  <a:endParaRPr lang="el-GR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0" name="TextBox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27620" y="3322320"/>
                  <a:ext cx="449580" cy="369332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r="-16438"/>
                  </a:stretch>
                </a:blipFill>
              </p:spPr>
              <p:txBody>
                <a:bodyPr/>
                <a:lstStyle/>
                <a:p>
                  <a:r>
                    <a:rPr lang="el-GR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335256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282" y="343938"/>
            <a:ext cx="8959042" cy="6106738"/>
          </a:xfrm>
        </p:spPr>
        <p:txBody>
          <a:bodyPr>
            <a:normAutofit/>
          </a:bodyPr>
          <a:lstStyle/>
          <a:p>
            <a:pPr>
              <a:buClrTx/>
              <a:buSzPct val="120000"/>
              <a:buFont typeface="Arial" panose="020B0604020202020204" pitchFamily="34" charset="0"/>
              <a:buChar char="•"/>
            </a:pPr>
            <a:r>
              <a:rPr lang="el-GR" dirty="0" smtClean="0"/>
              <a:t> </a:t>
            </a:r>
            <a:r>
              <a:rPr lang="el-GR" b="1" dirty="0"/>
              <a:t>ΓΧΑ Συστήματα στο </a:t>
            </a:r>
            <a:r>
              <a:rPr lang="el-GR" b="1" dirty="0" smtClean="0"/>
              <a:t/>
            </a:r>
            <a:br>
              <a:rPr lang="el-GR" b="1" dirty="0" smtClean="0"/>
            </a:br>
            <a:r>
              <a:rPr lang="el-GR" b="1" dirty="0" smtClean="0"/>
              <a:t>Χώρο </a:t>
            </a:r>
            <a:r>
              <a:rPr lang="el-GR" b="1" dirty="0"/>
              <a:t>της Συχνότητας – </a:t>
            </a:r>
            <a:r>
              <a:rPr lang="el-GR" b="1" dirty="0" smtClean="0"/>
              <a:t/>
            </a:r>
            <a:br>
              <a:rPr lang="el-GR" b="1" dirty="0" smtClean="0"/>
            </a:br>
            <a:r>
              <a:rPr lang="el-GR" b="1" dirty="0" smtClean="0"/>
              <a:t>Απόκριση Φάσης</a:t>
            </a:r>
            <a:endParaRPr lang="el-GR" b="1" dirty="0"/>
          </a:p>
          <a:p>
            <a:pPr lvl="1">
              <a:buClrTx/>
              <a:buSzPct val="120000"/>
              <a:buFont typeface="Arial" panose="020B0604020202020204" pitchFamily="34" charset="0"/>
              <a:buChar char="•"/>
            </a:pPr>
            <a:endParaRPr lang="el-GR" dirty="0" smtClean="0"/>
          </a:p>
          <a:p>
            <a:pPr marL="0" indent="0">
              <a:buClrTx/>
              <a:buSzPct val="120000"/>
              <a:buNone/>
            </a:pPr>
            <a:endParaRPr lang="el-GR" dirty="0" smtClean="0"/>
          </a:p>
        </p:txBody>
      </p:sp>
      <p:sp>
        <p:nvSpPr>
          <p:cNvPr id="4" name="Rectangle 3"/>
          <p:cNvSpPr/>
          <p:nvPr/>
        </p:nvSpPr>
        <p:spPr>
          <a:xfrm>
            <a:off x="0" y="269125"/>
            <a:ext cx="9144000" cy="74814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sz="1350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6570173"/>
            <a:ext cx="9144000" cy="74814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sz="1350">
              <a:solidFill>
                <a:prstClr val="white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8843" y="383738"/>
            <a:ext cx="3998067" cy="6146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74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82" y="4778043"/>
            <a:ext cx="8802764" cy="178527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7282" y="343940"/>
                <a:ext cx="8959042" cy="6301048"/>
              </a:xfrm>
            </p:spPr>
            <p:txBody>
              <a:bodyPr>
                <a:normAutofit/>
              </a:bodyPr>
              <a:lstStyle/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l-GR" dirty="0" smtClean="0"/>
                  <a:t> </a:t>
                </a:r>
                <a:r>
                  <a:rPr lang="el-GR" b="1" dirty="0"/>
                  <a:t>ΓΧΑ Συστήματα στο </a:t>
                </a:r>
                <a:r>
                  <a:rPr lang="el-GR" b="1" dirty="0" smtClean="0"/>
                  <a:t>Χώρο </a:t>
                </a:r>
                <a:r>
                  <a:rPr lang="el-GR" b="1" dirty="0"/>
                  <a:t>της Συχνότητας – </a:t>
                </a:r>
                <a:r>
                  <a:rPr lang="el-GR" b="1" dirty="0" smtClean="0"/>
                  <a:t>Απόκριση Φάσης</a:t>
                </a:r>
                <a:endParaRPr lang="el-GR" b="1" dirty="0"/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 </a:t>
                </a:r>
                <a:r>
                  <a:rPr lang="el-GR" dirty="0" smtClean="0"/>
                  <a:t>Παράδειγμα από το παρελθόν</a:t>
                </a:r>
                <a:endParaRPr lang="el-GR" dirty="0" smtClean="0">
                  <a:sym typeface="Wingdings" panose="05000000000000000000" pitchFamily="2" charset="2"/>
                </a:endParaRPr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endParaRPr lang="el-GR" dirty="0">
                  <a:sym typeface="Wingdings" panose="05000000000000000000" pitchFamily="2" charset="2"/>
                </a:endParaRPr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endParaRPr lang="el-GR" dirty="0" smtClean="0">
                  <a:sym typeface="Wingdings" panose="05000000000000000000" pitchFamily="2" charset="2"/>
                </a:endParaRPr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endParaRPr lang="el-GR" dirty="0">
                  <a:sym typeface="Wingdings" panose="05000000000000000000" pitchFamily="2" charset="2"/>
                </a:endParaRPr>
              </a:p>
              <a:p>
                <a:pPr marL="0">
                  <a:buClrTx/>
                  <a:buSzPct val="120000"/>
                  <a:buNone/>
                </a:pPr>
                <a:r>
                  <a:rPr lang="en-US" dirty="0">
                    <a:sym typeface="Wingdings" panose="05000000000000000000" pitchFamily="2" charset="2"/>
                  </a:rPr>
                  <a:t/>
                </a:r>
                <a:br>
                  <a:rPr lang="en-US" dirty="0">
                    <a:sym typeface="Wingdings" panose="05000000000000000000" pitchFamily="2" charset="2"/>
                  </a:rPr>
                </a:br>
                <a:endParaRPr lang="el-GR" sz="2600" dirty="0" smtClean="0">
                  <a:sym typeface="Wingdings" panose="05000000000000000000" pitchFamily="2" charset="2"/>
                </a:endParaRPr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n-US" dirty="0" smtClean="0">
                    <a:sym typeface="Wingdings" panose="05000000000000000000" pitchFamily="2" charset="2"/>
                  </a:rPr>
                  <a:t> </a:t>
                </a:r>
                <a:r>
                  <a:rPr lang="el-GR" dirty="0" smtClean="0">
                    <a:sym typeface="Wingdings" panose="05000000000000000000" pitchFamily="2" charset="2"/>
                  </a:rPr>
                  <a:t>Αυτή είναι η απόκριση φάσης του γνωστού σας σήματος </a:t>
                </a:r>
                <a:r>
                  <a:rPr lang="en-US" sz="900" dirty="0" smtClean="0">
                    <a:sym typeface="Wingdings" panose="05000000000000000000" pitchFamily="2" charset="2"/>
                  </a:rPr>
                  <a:t/>
                </a:r>
                <a:br>
                  <a:rPr lang="en-US" sz="900" dirty="0" smtClean="0">
                    <a:sym typeface="Wingdings" panose="05000000000000000000" pitchFamily="2" charset="2"/>
                  </a:rPr>
                </a:br>
                <a:r>
                  <a:rPr lang="en-US" sz="900" dirty="0" smtClean="0">
                    <a:sym typeface="Wingdings" panose="05000000000000000000" pitchFamily="2" charset="2"/>
                  </a:rPr>
                  <a:t/>
                </a:r>
                <a:br>
                  <a:rPr lang="en-US" sz="900" dirty="0" smtClean="0">
                    <a:sym typeface="Wingdings" panose="05000000000000000000" pitchFamily="2" charset="2"/>
                  </a:rPr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h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𝑎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𝑛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𝑢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−1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, </m:t>
                    </m:r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𝑎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&gt;1</m:t>
                    </m:r>
                  </m:oMath>
                </a14:m>
                <a:endParaRPr lang="el-GR" dirty="0" smtClean="0"/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 </a:t>
                </a:r>
                <a:r>
                  <a:rPr lang="el-GR" dirty="0" smtClean="0"/>
                  <a:t>Αν την «ξετυλίξουμε» θα είναι</a:t>
                </a:r>
                <a:r>
                  <a:rPr lang="en-US" dirty="0" smtClean="0"/>
                  <a:t> </a:t>
                </a:r>
                <a:r>
                  <a:rPr lang="el-GR" dirty="0" smtClean="0"/>
                  <a:t>κάπως</a:t>
                </a:r>
                <a:r>
                  <a:rPr lang="en-US" dirty="0" smtClean="0"/>
                  <a:t> </a:t>
                </a:r>
                <a:r>
                  <a:rPr lang="el-GR" dirty="0" smtClean="0"/>
                  <a:t>έτσι…</a:t>
                </a:r>
                <a:endParaRPr lang="en-US" dirty="0" smtClean="0"/>
              </a:p>
              <a:p>
                <a:pPr lvl="1">
                  <a:buClrTx/>
                  <a:buSzPct val="120000"/>
                  <a:buFont typeface="Arial" panose="020B0604020202020204" pitchFamily="34" charset="0"/>
                  <a:buChar char="•"/>
                </a:pPr>
                <a:endParaRPr lang="el-GR" dirty="0" smtClean="0"/>
              </a:p>
              <a:p>
                <a:pPr marL="0" indent="0">
                  <a:buClrTx/>
                  <a:buSzPct val="120000"/>
                  <a:buNone/>
                </a:pPr>
                <a:endParaRPr lang="el-GR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7282" y="343940"/>
                <a:ext cx="8959042" cy="6301048"/>
              </a:xfrm>
              <a:blipFill rotWithShape="0">
                <a:blip r:embed="rId3"/>
                <a:stretch>
                  <a:fillRect l="-1905" t="-1741"/>
                </a:stretch>
              </a:blipFill>
            </p:spPr>
            <p:txBody>
              <a:bodyPr/>
              <a:lstStyle/>
              <a:p>
                <a:r>
                  <a:rPr lang="el-G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0" y="269125"/>
            <a:ext cx="9144000" cy="74814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sz="1350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6570173"/>
            <a:ext cx="9144000" cy="74814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sz="1350">
              <a:solidFill>
                <a:prstClr val="white"/>
              </a:solidFill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506993" y="1199136"/>
            <a:ext cx="8383053" cy="2070020"/>
            <a:chOff x="488886" y="1179018"/>
            <a:chExt cx="8383053" cy="2070020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5" t="56087"/>
            <a:stretch/>
          </p:blipFill>
          <p:spPr>
            <a:xfrm>
              <a:off x="488886" y="1249378"/>
              <a:ext cx="8383053" cy="199966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/>
                <p:cNvSpPr txBox="1"/>
                <p:nvPr/>
              </p:nvSpPr>
              <p:spPr>
                <a:xfrm>
                  <a:off x="4445248" y="1179018"/>
                  <a:ext cx="1271630" cy="28591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𝑅𝐺</m:t>
                        </m:r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</m:sup>
                        </m:sSup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l-GR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7" name="TextBox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45248" y="1179018"/>
                  <a:ext cx="1271630" cy="28591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3828" t="-8511" r="-6220" b="-34043"/>
                  </a:stretch>
                </a:blipFill>
              </p:spPr>
              <p:txBody>
                <a:bodyPr/>
                <a:lstStyle/>
                <a:p>
                  <a:r>
                    <a:rPr lang="el-GR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4463355" y="4628234"/>
                <a:ext cx="924869" cy="28591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∠</m:t>
                      </m:r>
                      <m:r>
                        <a:rPr lang="en-US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</m:sup>
                      </m:sSup>
                      <m:r>
                        <a:rPr lang="en-US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l-GR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3355" y="4628234"/>
                <a:ext cx="924869" cy="285912"/>
              </a:xfrm>
              <a:prstGeom prst="rect">
                <a:avLst/>
              </a:prstGeom>
              <a:blipFill rotWithShape="0">
                <a:blip r:embed="rId6"/>
                <a:stretch>
                  <a:fillRect l="-5263" t="-8511" r="-9211" b="-34043"/>
                </a:stretch>
              </a:blipFill>
            </p:spPr>
            <p:txBody>
              <a:bodyPr/>
              <a:lstStyle/>
              <a:p>
                <a:r>
                  <a:rPr lang="el-G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53403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7282" y="343939"/>
                <a:ext cx="8832982" cy="6301047"/>
              </a:xfrm>
            </p:spPr>
            <p:txBody>
              <a:bodyPr>
                <a:normAutofit/>
              </a:bodyPr>
              <a:lstStyle/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l-GR" dirty="0" smtClean="0"/>
                  <a:t> </a:t>
                </a:r>
                <a:r>
                  <a:rPr lang="el-GR" b="1" dirty="0"/>
                  <a:t>ΓΧΑ Συστήματα στο </a:t>
                </a:r>
                <a:r>
                  <a:rPr lang="el-GR" b="1" dirty="0" smtClean="0"/>
                  <a:t>Χώρο </a:t>
                </a:r>
                <a:r>
                  <a:rPr lang="el-GR" b="1" dirty="0"/>
                  <a:t>της Συχνότητας – </a:t>
                </a:r>
                <a:r>
                  <a:rPr lang="el-GR" b="1" dirty="0" smtClean="0"/>
                  <a:t>Απόκριση Φάσης</a:t>
                </a:r>
              </a:p>
              <a:p>
                <a:pPr marL="201168" lvl="1" indent="0">
                  <a:buClrTx/>
                  <a:buSzPct val="120000"/>
                  <a:buNone/>
                </a:pPr>
                <a:endParaRPr lang="el-GR" sz="700" b="1" dirty="0"/>
              </a:p>
              <a:p>
                <a:pPr lvl="1"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l-GR" dirty="0" smtClean="0"/>
                  <a:t>Θυμηθείτε ότι η έξοδος ενός ΓΧΑ συστήματος για ημιτονοειδή είσοδο της μορφής</a:t>
                </a:r>
              </a:p>
              <a:p>
                <a:pPr marL="201168" lvl="1" indent="0">
                  <a:buClrTx/>
                  <a:buSzPct val="120000"/>
                  <a:buNone/>
                </a:pPr>
                <a:endParaRPr lang="el-GR" sz="700" dirty="0" smtClean="0"/>
              </a:p>
              <a:p>
                <a:pPr marL="201168" lvl="1" indent="0">
                  <a:buClrTx/>
                  <a:buSzPct val="1200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l-GR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  −∞&lt;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&lt;+∞</m:t>
                      </m:r>
                    </m:oMath>
                  </m:oMathPara>
                </a14:m>
                <a:endParaRPr lang="el-GR" dirty="0" smtClean="0"/>
              </a:p>
              <a:p>
                <a:pPr marL="201168" lvl="1" indent="0">
                  <a:buClrTx/>
                  <a:buSzPct val="120000"/>
                  <a:buNone/>
                </a:pPr>
                <a:r>
                  <a:rPr lang="el-GR" dirty="0" smtClean="0"/>
                  <a:t>δίνεται ως</a:t>
                </a:r>
              </a:p>
              <a:p>
                <a:pPr marL="201168" lvl="1" indent="0">
                  <a:buClrTx/>
                  <a:buSzPct val="1200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l-GR" b="0" i="1" smtClean="0">
                                          <a:latin typeface="Cambria Math" panose="02040503050406030204" pitchFamily="18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sup>
                              </m:sSup>
                            </m:e>
                          </m:d>
                        </m:e>
                      </m:d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l-GR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l-GR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e>
                      </m:func>
                      <m:sSub>
                        <m:sSubPr>
                          <m:ctrlPr>
                            <a:rPr lang="el-G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b="0" i="1" smtClean="0"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sSub>
                            <m:sSubPr>
                              <m:ctrlPr>
                                <a:rPr lang="el-G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l-GR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p>
                      </m:sSup>
                      <m:r>
                        <a:rPr lang="el-GR" b="0" i="1" smtClean="0"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l-GR" dirty="0" smtClean="0"/>
              </a:p>
              <a:p>
                <a:pPr marL="201168" lvl="1" indent="0">
                  <a:buClrTx/>
                  <a:buSzPct val="120000"/>
                  <a:buNone/>
                </a:pPr>
                <a:endParaRPr lang="el-GR" sz="800" dirty="0"/>
              </a:p>
              <a:p>
                <a:pPr lvl="1"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l-GR" dirty="0" smtClean="0"/>
                  <a:t>Προσέξτε:</a:t>
                </a:r>
              </a:p>
              <a:p>
                <a:pPr marL="201168" lvl="1" indent="0">
                  <a:buClrTx/>
                  <a:buSzPct val="1200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𝐴</m:t>
                      </m:r>
                      <m:d>
                        <m:dPr>
                          <m:begChr m:val="|"/>
                          <m:endChr m:val="|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𝐻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l-GR" i="1">
                                          <a:latin typeface="Cambria Math" panose="02040503050406030204" pitchFamily="18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sup>
                              </m:sSup>
                            </m:e>
                          </m:d>
                        </m:e>
                      </m:d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l-GR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l-GR" b="0" i="1" smtClean="0"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𝐻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p>
                                        <m:sSup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l-GR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l-GR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𝜔</m:t>
                                              </m:r>
                                            </m:e>
                                            <m:sub>
                                              <m:r>
                                                <a:rPr lang="el-GR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sub>
                                          </m:sSub>
                                        </m:sup>
                                      </m:sSup>
                                      <m:r>
                                        <a:rPr lang="el-GR" b="0" i="1" smtClean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l-GR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l-GR" b="0" i="1" smtClean="0">
                                              <a:latin typeface="Cambria Math" panose="02040503050406030204" pitchFamily="18" charset="0"/>
                                            </a:rPr>
                                            <m:t>𝜔</m:t>
                                          </m:r>
                                        </m:e>
                                        <m:sub>
                                          <m:r>
                                            <a:rPr lang="el-GR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  <m:r>
                                <a:rPr lang="el-GR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l-GR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l-GR" dirty="0" smtClean="0"/>
              </a:p>
              <a:p>
                <a:pPr lvl="1"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l-GR" dirty="0" smtClean="0"/>
                  <a:t>Η ποσότητα </a:t>
                </a:r>
              </a:p>
              <a:p>
                <a:pPr marL="201168" lvl="1" indent="0">
                  <a:buClrTx/>
                  <a:buSzPct val="1200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l-G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i="1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sSub>
                                <m:sSubPr>
                                  <m:ctrlPr>
                                    <a:rPr lang="el-G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l-GR" i="1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l-GR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sup>
                          </m:sSup>
                          <m:r>
                            <a:rPr lang="el-GR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b>
                            <m:sSubPr>
                              <m:ctrlPr>
                                <a:rPr lang="el-G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l-GR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l-GR" dirty="0" smtClean="0"/>
              </a:p>
              <a:p>
                <a:pPr marL="201168" lvl="1" indent="0">
                  <a:buClrTx/>
                  <a:buSzPct val="120000"/>
                  <a:buNone/>
                </a:pPr>
                <a:r>
                  <a:rPr lang="el-GR" dirty="0" smtClean="0"/>
                  <a:t>μας δείχνει τη </a:t>
                </a:r>
                <a:r>
                  <a:rPr lang="el-GR" b="1" dirty="0" smtClean="0"/>
                  <a:t>χρονική καθυστέρηση σε δείγματα </a:t>
                </a:r>
                <a:r>
                  <a:rPr lang="el-GR" dirty="0" smtClean="0"/>
                  <a:t>του σήματος εξόδου σε σχέση με το αρχικό σήμα εισόδου</a:t>
                </a:r>
              </a:p>
              <a:p>
                <a:pPr marL="201168" lvl="1" indent="0">
                  <a:buClrTx/>
                  <a:buSzPct val="120000"/>
                  <a:buNone/>
                </a:pPr>
                <a:endParaRPr lang="el-GR" sz="800" dirty="0"/>
              </a:p>
              <a:p>
                <a:pPr lvl="1"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l-GR" dirty="0" smtClean="0"/>
                  <a:t>Η συνάρτηση </a:t>
                </a:r>
                <a:endParaRPr lang="el-GR" b="0" i="1" dirty="0" smtClean="0">
                  <a:latin typeface="Cambria Math" panose="02040503050406030204" pitchFamily="18" charset="0"/>
                </a:endParaRPr>
              </a:p>
              <a:p>
                <a:pPr marL="201168" lvl="1" indent="0">
                  <a:buClrTx/>
                  <a:buSzPct val="1200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l-G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l-GR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sup>
                          </m:sSup>
                        </m:e>
                      </m:d>
                      <m:r>
                        <a:rPr lang="el-GR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l-G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b="0" i="1" smtClean="0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l-GR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sup>
                          </m:sSup>
                          <m:r>
                            <a:rPr lang="el-GR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l-GR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den>
                      </m:f>
                    </m:oMath>
                  </m:oMathPara>
                </a14:m>
                <a:endParaRPr lang="el-GR" dirty="0" smtClean="0"/>
              </a:p>
              <a:p>
                <a:pPr marL="201168" lvl="1" indent="0">
                  <a:buClrTx/>
                  <a:buSzPct val="120000"/>
                  <a:buNone/>
                </a:pPr>
                <a:r>
                  <a:rPr lang="el-GR" dirty="0" smtClean="0"/>
                  <a:t>ονομάζεται </a:t>
                </a:r>
                <a:r>
                  <a:rPr lang="el-GR" b="1" dirty="0" smtClean="0"/>
                  <a:t>καθυστέρηση φάσης (</a:t>
                </a:r>
                <a:r>
                  <a:rPr lang="en-US" b="1" dirty="0" smtClean="0"/>
                  <a:t>phase delay)</a:t>
                </a:r>
                <a:endParaRPr lang="el-GR" dirty="0" smtClean="0"/>
              </a:p>
              <a:p>
                <a:pPr marL="0" indent="0">
                  <a:buClrTx/>
                  <a:buSzPct val="120000"/>
                  <a:buNone/>
                </a:pPr>
                <a:endParaRPr lang="el-GR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7282" y="343939"/>
                <a:ext cx="8832982" cy="6301047"/>
              </a:xfrm>
              <a:blipFill rotWithShape="0">
                <a:blip r:embed="rId2"/>
                <a:stretch>
                  <a:fillRect l="-1932" t="-1741"/>
                </a:stretch>
              </a:blipFill>
            </p:spPr>
            <p:txBody>
              <a:bodyPr/>
              <a:lstStyle/>
              <a:p>
                <a:r>
                  <a:rPr lang="el-G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0" y="269125"/>
            <a:ext cx="9144000" cy="74814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sz="1350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6570173"/>
            <a:ext cx="9144000" cy="74814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sz="1350">
              <a:solidFill>
                <a:prstClr val="white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4843604" y="1238535"/>
            <a:ext cx="2046083" cy="461726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>
              <a:solidFill>
                <a:prstClr val="white"/>
              </a:solidFill>
            </a:endParaRPr>
          </a:p>
        </p:txBody>
      </p:sp>
      <p:sp>
        <p:nvSpPr>
          <p:cNvPr id="8" name="Lightning Bolt 7"/>
          <p:cNvSpPr/>
          <p:nvPr/>
        </p:nvSpPr>
        <p:spPr>
          <a:xfrm flipH="1">
            <a:off x="6980222" y="1211374"/>
            <a:ext cx="497940" cy="479834"/>
          </a:xfrm>
          <a:prstGeom prst="lightningBolt">
            <a:avLst/>
          </a:prstGeom>
          <a:ln>
            <a:solidFill>
              <a:srgbClr val="00B0F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3411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7282" y="343939"/>
                <a:ext cx="9056718" cy="6226233"/>
              </a:xfrm>
            </p:spPr>
            <p:txBody>
              <a:bodyPr>
                <a:normAutofit lnSpcReduction="10000"/>
              </a:bodyPr>
              <a:lstStyle/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l-GR" b="1" dirty="0"/>
                  <a:t> </a:t>
                </a:r>
                <a:r>
                  <a:rPr lang="el-GR" b="1" dirty="0" smtClean="0"/>
                  <a:t>Ιδιοσυνάρτηση και Ιδιοτιμή ΓΧΑ συστήματος</a:t>
                </a:r>
                <a:endParaRPr lang="el-GR" dirty="0" smtClean="0"/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l-GR" dirty="0" smtClean="0"/>
                  <a:t> Καταλήξαμε στο ότι </a:t>
                </a:r>
              </a:p>
              <a:p>
                <a:pPr marL="0">
                  <a:buClrTx/>
                  <a:buSzPct val="1200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  <m:sSub>
                            <m:sSubPr>
                              <m:ctrlPr>
                                <a:rPr lang="el-G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l-GR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p>
                      </m:sSup>
                      <m:r>
                        <a:rPr lang="el-GR" i="1">
                          <a:latin typeface="Cambria Math" panose="02040503050406030204" pitchFamily="18" charset="0"/>
                        </a:rPr>
                        <m:t>)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  <m:sSub>
                            <m:sSubPr>
                              <m:ctrlPr>
                                <a:rPr lang="el-G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l-GR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l-GR" dirty="0" smtClean="0"/>
              </a:p>
              <a:p>
                <a:pPr marL="0">
                  <a:buClrTx/>
                  <a:buSzPct val="120000"/>
                  <a:buNone/>
                </a:pPr>
                <a:r>
                  <a:rPr lang="el-GR" dirty="0" smtClean="0"/>
                  <a:t>δηλ. η έξοδος είναι ίδια με την είσοδο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l-GR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  <m:sSub>
                          <m:sSubPr>
                            <m:ctrlPr>
                              <a:rPr lang="el-G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l-GR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l-GR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l-GR" dirty="0" smtClean="0"/>
                  <a:t>, με τη διαφορά ότι έχει πολλαπλασιαστεί με τον </a:t>
                </a:r>
                <a:r>
                  <a:rPr lang="en-US" dirty="0" smtClean="0"/>
                  <a:t>(</a:t>
                </a:r>
                <a:r>
                  <a:rPr lang="el-GR" dirty="0" smtClean="0"/>
                  <a:t>μιγαδικό εν γένει) αριθμό </a:t>
                </a:r>
                <a:br>
                  <a:rPr lang="el-GR" dirty="0" smtClean="0"/>
                </a:br>
                <a:endParaRPr lang="el-GR" i="1" dirty="0" smtClean="0">
                  <a:latin typeface="Cambria Math" panose="02040503050406030204" pitchFamily="18" charset="0"/>
                </a:endParaRPr>
              </a:p>
              <a:p>
                <a:pPr marL="0">
                  <a:buClrTx/>
                  <a:buSzPct val="1200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sSub>
                                <m:sSubPr>
                                  <m:ctrlPr>
                                    <a:rPr lang="el-G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l-GR" i="1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l-GR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sup>
                          </m:sSup>
                        </m:e>
                      </m:d>
                      <m:r>
                        <a:rPr lang="el-GR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=−∞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+∞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sSub>
                                <m:sSubPr>
                                  <m:ctrlPr>
                                    <a:rPr lang="el-G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l-GR" i="1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l-GR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 smtClean="0"/>
              </a:p>
              <a:p>
                <a:pPr marL="0">
                  <a:buClrTx/>
                  <a:buSzPct val="120000"/>
                  <a:buNone/>
                </a:pPr>
                <a:endParaRPr lang="en-US" dirty="0"/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l-GR" dirty="0" smtClean="0"/>
                  <a:t> Έτσι, η συνάρτηση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  <m:sSub>
                          <m:sSubPr>
                            <m:ctrlPr>
                              <a:rPr lang="el-G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l-GR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l-GR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l-GR" dirty="0" smtClean="0"/>
                  <a:t> ονομάζεται </a:t>
                </a:r>
                <a:r>
                  <a:rPr lang="el-GR" b="1" dirty="0" err="1" smtClean="0"/>
                  <a:t>ιδιοσυνάρτηση</a:t>
                </a:r>
                <a:r>
                  <a:rPr lang="el-GR" dirty="0" smtClean="0"/>
                  <a:t> του συστήματος ενώ ο αριθμός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sSub>
                              <m:sSubPr>
                                <m:ctrlPr>
                                  <a:rPr lang="el-G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l-GR" i="1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l-GR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sup>
                        </m:sSup>
                      </m:e>
                    </m:d>
                  </m:oMath>
                </a14:m>
                <a:r>
                  <a:rPr lang="el-GR" dirty="0" smtClean="0"/>
                  <a:t> ονομάζεται </a:t>
                </a:r>
                <a:r>
                  <a:rPr lang="el-GR" b="1" dirty="0" err="1" smtClean="0"/>
                  <a:t>ιδιοτιμή</a:t>
                </a:r>
                <a:r>
                  <a:rPr lang="el-GR" dirty="0" smtClean="0"/>
                  <a:t> του συστήματος</a:t>
                </a:r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endParaRPr lang="el-GR" dirty="0"/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l-GR" dirty="0" smtClean="0"/>
                  <a:t> Το αποτέλεσμα αυτό είναι ιδιαίτερα σημαντικό γιατί μας αποκαλύπτει ότι ένα ΓΧΑ σύστημα αφήνει αναλλοίωτα τα σήματα της μορφής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sSub>
                          <m:sSubPr>
                            <m:ctrlPr>
                              <a:rPr lang="el-G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l-GR" b="0" i="1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l-GR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 smtClean="0"/>
                  <a:t> </a:t>
                </a:r>
                <a:r>
                  <a:rPr lang="el-GR" dirty="0" smtClean="0"/>
                  <a:t>στην έξοδό του, μεταβάλλοντάς τα πολλαπλασιαστικά με ένα μιγαδικό αριθμό</a:t>
                </a:r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endParaRPr lang="el-GR" dirty="0"/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l-GR" dirty="0" smtClean="0"/>
                  <a:t> Ας μελετήσουμε λίγο τη συνάρτηση της </a:t>
                </a:r>
                <a:r>
                  <a:rPr lang="el-GR" dirty="0" err="1" smtClean="0"/>
                  <a:t>ιδιοτιμής</a:t>
                </a:r>
                <a:endParaRPr lang="el-GR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7282" y="343939"/>
                <a:ext cx="9056718" cy="6226233"/>
              </a:xfrm>
              <a:blipFill rotWithShape="0">
                <a:blip r:embed="rId2"/>
                <a:stretch>
                  <a:fillRect l="-1884" t="-2153" r="-1211"/>
                </a:stretch>
              </a:blipFill>
            </p:spPr>
            <p:txBody>
              <a:bodyPr/>
              <a:lstStyle/>
              <a:p>
                <a:r>
                  <a:rPr lang="el-G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0" y="269125"/>
            <a:ext cx="9144000" cy="74814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sz="1350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6570173"/>
            <a:ext cx="9144000" cy="74814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sz="135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068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7283" y="346018"/>
                <a:ext cx="8959041" cy="6351964"/>
              </a:xfrm>
            </p:spPr>
            <p:txBody>
              <a:bodyPr>
                <a:normAutofit/>
              </a:bodyPr>
              <a:lstStyle/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l-GR" b="1" dirty="0" smtClean="0"/>
                  <a:t> </a:t>
                </a:r>
                <a:r>
                  <a:rPr lang="el-GR" b="1" dirty="0"/>
                  <a:t>ΓΧΑ Συστήματα στο Χώρο της Συχνότητας – Απόκριση Φάσης</a:t>
                </a:r>
                <a:endParaRPr lang="el-GR" dirty="0"/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l-GR" dirty="0" smtClean="0"/>
                  <a:t> Όμως είναι αυτή η </a:t>
                </a:r>
                <a:r>
                  <a:rPr lang="el-GR" i="1" dirty="0" smtClean="0"/>
                  <a:t>πραγματική</a:t>
                </a:r>
                <a:r>
                  <a:rPr lang="el-GR" dirty="0" smtClean="0"/>
                  <a:t> καθυστέρηση ενός σήματος στην έξοδο ενός</a:t>
                </a:r>
                <a:br>
                  <a:rPr lang="el-GR" dirty="0" smtClean="0"/>
                </a:br>
                <a:r>
                  <a:rPr lang="el-GR" dirty="0" smtClean="0"/>
                  <a:t> συστήματος?</a:t>
                </a:r>
                <a:endParaRPr lang="en-US" dirty="0"/>
              </a:p>
              <a:p>
                <a:pPr lvl="1"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l-GR" dirty="0"/>
                  <a:t>Έστω το σήμα </a:t>
                </a:r>
                <a:endParaRPr lang="en-US" i="1" dirty="0">
                  <a:latin typeface="Cambria Math" panose="02040503050406030204" pitchFamily="18" charset="0"/>
                </a:endParaRPr>
              </a:p>
              <a:p>
                <a:pPr marL="201168" lvl="1" indent="0">
                  <a:buClrTx/>
                  <a:buSzPct val="1200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𝐴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</m:e>
                      </m:func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cos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⁡(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201168" lvl="1" indent="0">
                  <a:buClrTx/>
                  <a:buSzPct val="120000"/>
                  <a:buNone/>
                </a:pPr>
                <a:r>
                  <a:rPr lang="el-GR" dirty="0" smtClean="0"/>
                  <a:t/>
                </a:r>
                <a:br>
                  <a:rPr lang="el-GR" dirty="0" smtClean="0"/>
                </a:br>
                <a:r>
                  <a:rPr lang="el-GR" dirty="0" smtClean="0"/>
                  <a:t>με </a:t>
                </a:r>
                <a:r>
                  <a:rPr lang="el-GR" dirty="0"/>
                  <a:t>χρήση </a:t>
                </a:r>
                <a:r>
                  <a:rPr lang="en-US" dirty="0"/>
                  <a:t>Euler/</a:t>
                </a:r>
                <a:r>
                  <a:rPr lang="el-GR" dirty="0"/>
                  <a:t>τριγωνομετρίας και με </a:t>
                </a:r>
                <a:endParaRPr lang="el-GR" i="1" dirty="0">
                  <a:latin typeface="Cambria Math" panose="02040503050406030204" pitchFamily="18" charset="0"/>
                </a:endParaRPr>
              </a:p>
              <a:p>
                <a:pPr marL="201168" lvl="1" indent="0" algn="ctr">
                  <a:buClrTx/>
                  <a:buSzPct val="120000"/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endParaRPr lang="el-GR" dirty="0" smtClean="0"/>
              </a:p>
              <a:p>
                <a:pPr marL="201168" lvl="1" indent="0">
                  <a:buClrTx/>
                  <a:buSzPct val="120000"/>
                  <a:buNone/>
                </a:pPr>
                <a:r>
                  <a:rPr lang="el-GR" dirty="0" smtClean="0"/>
                  <a:t>και </a:t>
                </a:r>
                <a:endParaRPr lang="el-GR" i="1" dirty="0" smtClean="0">
                  <a:latin typeface="Cambria Math" panose="02040503050406030204" pitchFamily="18" charset="0"/>
                </a:endParaRPr>
              </a:p>
              <a:p>
                <a:pPr marL="201168" lvl="1" indent="0" algn="ctr">
                  <a:buClrTx/>
                  <a:buSzPct val="120000"/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endParaRPr lang="el-GR" dirty="0" smtClean="0"/>
              </a:p>
              <a:p>
                <a:pPr marL="201168" lvl="1" indent="0">
                  <a:buClrTx/>
                  <a:buSzPct val="120000"/>
                  <a:buNone/>
                </a:pPr>
                <a:r>
                  <a:rPr lang="el-GR" dirty="0" smtClean="0"/>
                  <a:t>με </a:t>
                </a:r>
                <a:endParaRPr lang="el-GR" i="1" dirty="0" smtClean="0">
                  <a:latin typeface="Cambria Math" panose="02040503050406030204" pitchFamily="18" charset="0"/>
                </a:endParaRPr>
              </a:p>
              <a:p>
                <a:pPr marL="201168" lvl="1" indent="0">
                  <a:buClrTx/>
                  <a:buSzPct val="1200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≫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lvl="1">
                  <a:buClrTx/>
                  <a:buSzPct val="120000"/>
                  <a:buFont typeface="Arial" panose="020B0604020202020204" pitchFamily="34" charset="0"/>
                  <a:buChar char="•"/>
                </a:pPr>
                <a:endParaRPr lang="en-US" sz="1050" dirty="0" smtClean="0"/>
              </a:p>
              <a:p>
                <a:pPr lvl="1">
                  <a:buClrTx/>
                  <a:buSzPct val="120000"/>
                  <a:buFont typeface="Arial" panose="020B0604020202020204" pitchFamily="34" charset="0"/>
                  <a:buChar char="•"/>
                </a:pPr>
                <a:endParaRPr lang="en-US" sz="1050" dirty="0"/>
              </a:p>
              <a:p>
                <a:pPr marL="201168" lvl="1" indent="0">
                  <a:buClrTx/>
                  <a:buSzPct val="120000"/>
                  <a:buNone/>
                </a:pPr>
                <a:r>
                  <a:rPr lang="en-US" sz="1050" dirty="0" smtClean="0"/>
                  <a:t/>
                </a:r>
                <a:br>
                  <a:rPr lang="en-US" sz="1050" dirty="0" smtClean="0"/>
                </a:br>
                <a:endParaRPr lang="en-US" sz="1050" dirty="0"/>
              </a:p>
              <a:p>
                <a:pPr lvl="1">
                  <a:buClrTx/>
                  <a:buSzPct val="120000"/>
                  <a:buFont typeface="Arial" panose="020B0604020202020204" pitchFamily="34" charset="0"/>
                  <a:buChar char="•"/>
                </a:pPr>
                <a:endParaRPr lang="el-GR" dirty="0" smtClean="0"/>
              </a:p>
              <a:p>
                <a:pPr lvl="1">
                  <a:buClrTx/>
                  <a:buSzPct val="120000"/>
                  <a:buFont typeface="Arial" panose="020B0604020202020204" pitchFamily="34" charset="0"/>
                  <a:buChar char="•"/>
                </a:pPr>
                <a:endParaRPr lang="el-GR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7283" y="346018"/>
                <a:ext cx="8959041" cy="6351964"/>
              </a:xfrm>
              <a:blipFill rotWithShape="0">
                <a:blip r:embed="rId3"/>
                <a:stretch>
                  <a:fillRect l="-1905" t="-1727"/>
                </a:stretch>
              </a:blipFill>
            </p:spPr>
            <p:txBody>
              <a:bodyPr/>
              <a:lstStyle/>
              <a:p>
                <a:r>
                  <a:rPr lang="el-G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0" y="255320"/>
            <a:ext cx="9144000" cy="74814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sz="1350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6561861"/>
            <a:ext cx="9144000" cy="74814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sz="1350">
              <a:solidFill>
                <a:prstClr val="white"/>
              </a:solidFill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2602523" y="1191971"/>
            <a:ext cx="4366903" cy="979729"/>
            <a:chOff x="2602523" y="1191971"/>
            <a:chExt cx="4366903" cy="979729"/>
          </a:xfrm>
        </p:grpSpPr>
        <p:sp>
          <p:nvSpPr>
            <p:cNvPr id="7" name="Rounded Rectangle 6"/>
            <p:cNvSpPr/>
            <p:nvPr/>
          </p:nvSpPr>
          <p:spPr>
            <a:xfrm>
              <a:off x="2602523" y="1820008"/>
              <a:ext cx="958362" cy="351692"/>
            </a:xfrm>
            <a:prstGeom prst="roundRect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>
                <a:solidFill>
                  <a:prstClr val="white"/>
                </a:solidFill>
              </a:endParaRPr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3081705" y="1191971"/>
              <a:ext cx="3887721" cy="628037"/>
              <a:chOff x="3081705" y="1191971"/>
              <a:chExt cx="3887721" cy="628037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5532037" y="1191971"/>
                <a:ext cx="143738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l-GR" sz="1600" dirty="0" smtClean="0">
                    <a:solidFill>
                      <a:srgbClr val="000000"/>
                    </a:solidFill>
                  </a:rPr>
                  <a:t>περιβάλλουσα</a:t>
                </a:r>
                <a:endParaRPr lang="el-GR" sz="1600" dirty="0">
                  <a:solidFill>
                    <a:srgbClr val="000000"/>
                  </a:solidFill>
                </a:endParaRPr>
              </a:p>
            </p:txBody>
          </p:sp>
          <p:cxnSp>
            <p:nvCxnSpPr>
              <p:cNvPr id="11" name="Elbow Connector 10"/>
              <p:cNvCxnSpPr>
                <a:endCxn id="7" idx="0"/>
              </p:cNvCxnSpPr>
              <p:nvPr/>
            </p:nvCxnSpPr>
            <p:spPr>
              <a:xfrm rot="10800000" flipV="1">
                <a:off x="3081705" y="1496862"/>
                <a:ext cx="3739859" cy="323146"/>
              </a:xfrm>
              <a:prstGeom prst="bentConnector2">
                <a:avLst/>
              </a:prstGeom>
              <a:ln>
                <a:solidFill>
                  <a:srgbClr val="00B0F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3" name="Group 22"/>
          <p:cNvGrpSpPr/>
          <p:nvPr/>
        </p:nvGrpSpPr>
        <p:grpSpPr>
          <a:xfrm>
            <a:off x="3560885" y="1821469"/>
            <a:ext cx="5347852" cy="587871"/>
            <a:chOff x="3560885" y="1821469"/>
            <a:chExt cx="5347852" cy="587871"/>
          </a:xfrm>
        </p:grpSpPr>
        <p:sp>
          <p:nvSpPr>
            <p:cNvPr id="14" name="Rounded Rectangle 13"/>
            <p:cNvSpPr/>
            <p:nvPr/>
          </p:nvSpPr>
          <p:spPr>
            <a:xfrm>
              <a:off x="3560885" y="1821469"/>
              <a:ext cx="923192" cy="351692"/>
            </a:xfrm>
            <a:prstGeom prst="round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>
                <a:solidFill>
                  <a:prstClr val="white"/>
                </a:solidFill>
              </a:endParaRPr>
            </a:p>
          </p:txBody>
        </p:sp>
        <p:cxnSp>
          <p:nvCxnSpPr>
            <p:cNvPr id="17" name="Elbow Connector 16"/>
            <p:cNvCxnSpPr>
              <a:endCxn id="14" idx="2"/>
            </p:cNvCxnSpPr>
            <p:nvPr/>
          </p:nvCxnSpPr>
          <p:spPr>
            <a:xfrm rot="10800000">
              <a:off x="4022482" y="2173161"/>
              <a:ext cx="4456501" cy="221058"/>
            </a:xfrm>
            <a:prstGeom prst="bentConnector2">
              <a:avLst/>
            </a:prstGeom>
            <a:ln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7471348" y="2070786"/>
              <a:ext cx="14373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sz="1600" dirty="0" smtClean="0">
                  <a:solidFill>
                    <a:srgbClr val="000000"/>
                  </a:solidFill>
                </a:rPr>
                <a:t>φέρον σήμα</a:t>
              </a:r>
              <a:endParaRPr lang="el-GR" sz="160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96850" y="4757187"/>
            <a:ext cx="8821449" cy="1540659"/>
            <a:chOff x="96850" y="4757187"/>
            <a:chExt cx="8821449" cy="1540659"/>
          </a:xfrm>
        </p:grpSpPr>
        <p:grpSp>
          <p:nvGrpSpPr>
            <p:cNvPr id="27" name="Group 26"/>
            <p:cNvGrpSpPr/>
            <p:nvPr/>
          </p:nvGrpSpPr>
          <p:grpSpPr>
            <a:xfrm>
              <a:off x="96850" y="5145881"/>
              <a:ext cx="8821449" cy="1151965"/>
              <a:chOff x="296967" y="2602998"/>
              <a:chExt cx="8010244" cy="767538"/>
            </a:xfrm>
          </p:grpSpPr>
          <p:grpSp>
            <p:nvGrpSpPr>
              <p:cNvPr id="20" name="Group 19"/>
              <p:cNvGrpSpPr/>
              <p:nvPr/>
            </p:nvGrpSpPr>
            <p:grpSpPr>
              <a:xfrm>
                <a:off x="296967" y="2611067"/>
                <a:ext cx="5243815" cy="759469"/>
                <a:chOff x="296967" y="2611067"/>
                <a:chExt cx="5243815" cy="759469"/>
              </a:xfrm>
            </p:grpSpPr>
            <p:pic>
              <p:nvPicPr>
                <p:cNvPr id="15" name="Picture 14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96967" y="2611067"/>
                  <a:ext cx="2155570" cy="746246"/>
                </a:xfrm>
                <a:prstGeom prst="rect">
                  <a:avLst/>
                </a:prstGeom>
              </p:spPr>
            </p:pic>
            <p:pic>
              <p:nvPicPr>
                <p:cNvPr id="16" name="Picture 15"/>
                <p:cNvPicPr>
                  <a:picLocks noChangeAspect="1"/>
                </p:cNvPicPr>
                <p:nvPr/>
              </p:nvPicPr>
              <p:blipFill rotWithShape="1">
                <a:blip r:embed="rId5"/>
                <a:srcRect r="41766"/>
                <a:stretch/>
              </p:blipFill>
              <p:spPr>
                <a:xfrm>
                  <a:off x="2768888" y="2611067"/>
                  <a:ext cx="2507185" cy="759469"/>
                </a:xfrm>
                <a:prstGeom prst="rect">
                  <a:avLst/>
                </a:prstGeom>
              </p:spPr>
            </p:pic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9" name="TextBox 18"/>
                    <p:cNvSpPr txBox="1"/>
                    <p:nvPr/>
                  </p:nvSpPr>
                  <p:spPr>
                    <a:xfrm>
                      <a:off x="2539820" y="2862565"/>
                      <a:ext cx="21800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l-GR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×</m:t>
                            </m:r>
                          </m:oMath>
                        </m:oMathPara>
                      </a14:m>
                      <a:endParaRPr lang="el-GR" dirty="0">
                        <a:solidFill>
                          <a:srgbClr val="00000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9" name="TextBox 18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539820" y="2862565"/>
                      <a:ext cx="218008" cy="276999"/>
                    </a:xfrm>
                    <a:prstGeom prst="rect">
                      <a:avLst/>
                    </a:prstGeom>
                    <a:blipFill rotWithShape="0">
                      <a:blip r:embed="rId7"/>
                      <a:stretch>
                        <a:fillRect l="-12821" r="-1282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l-GR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4" name="TextBox 23"/>
                    <p:cNvSpPr txBox="1"/>
                    <p:nvPr/>
                  </p:nvSpPr>
                  <p:spPr>
                    <a:xfrm>
                      <a:off x="5314759" y="2845690"/>
                      <a:ext cx="226023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</m:oMath>
                        </m:oMathPara>
                      </a14:m>
                      <a:endParaRPr lang="el-GR" dirty="0">
                        <a:solidFill>
                          <a:srgbClr val="00000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24" name="TextBox 23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314759" y="2845690"/>
                      <a:ext cx="226023" cy="276999"/>
                    </a:xfrm>
                    <a:prstGeom prst="rect">
                      <a:avLst/>
                    </a:prstGeom>
                    <a:blipFill rotWithShape="0">
                      <a:blip r:embed="rId8"/>
                      <a:stretch>
                        <a:fillRect l="-4878" r="-487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l-GR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pic>
            <p:nvPicPr>
              <p:cNvPr id="26" name="Picture 25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592424" y="2602998"/>
                <a:ext cx="2714787" cy="761517"/>
              </a:xfrm>
              <a:prstGeom prst="rect">
                <a:avLst/>
              </a:prstGeom>
            </p:spPr>
          </p:pic>
        </p:grpSp>
        <p:sp>
          <p:nvSpPr>
            <p:cNvPr id="30" name="TextBox 29"/>
            <p:cNvSpPr txBox="1"/>
            <p:nvPr/>
          </p:nvSpPr>
          <p:spPr>
            <a:xfrm>
              <a:off x="565088" y="4787965"/>
              <a:ext cx="14373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sz="1600" dirty="0" smtClean="0">
                  <a:solidFill>
                    <a:srgbClr val="000000"/>
                  </a:solidFill>
                </a:rPr>
                <a:t>περιβάλλουσα</a:t>
              </a:r>
              <a:endParaRPr lang="el-GR" sz="1600" dirty="0">
                <a:solidFill>
                  <a:srgbClr val="000000"/>
                </a:solidFill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3661348" y="4787965"/>
              <a:ext cx="14373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sz="1600" dirty="0" smtClean="0">
                  <a:solidFill>
                    <a:srgbClr val="000000"/>
                  </a:solidFill>
                </a:rPr>
                <a:t>φέρον σήμα</a:t>
              </a:r>
              <a:endParaRPr lang="el-GR" sz="1600" dirty="0">
                <a:solidFill>
                  <a:srgbClr val="00000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Rectangle 31"/>
                <p:cNvSpPr/>
                <p:nvPr/>
              </p:nvSpPr>
              <p:spPr>
                <a:xfrm>
                  <a:off x="7267351" y="4757187"/>
                  <a:ext cx="666593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oMath>
                    </m:oMathPara>
                  </a14:m>
                  <a:endParaRPr lang="el-GR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32" name="Rectangle 3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67351" y="4757187"/>
                  <a:ext cx="666593" cy="369332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l-GR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437523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7283" y="346018"/>
                <a:ext cx="8959041" cy="6351964"/>
              </a:xfrm>
            </p:spPr>
            <p:txBody>
              <a:bodyPr>
                <a:normAutofit/>
              </a:bodyPr>
              <a:lstStyle/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l-GR" b="1" dirty="0" smtClean="0"/>
                  <a:t> </a:t>
                </a:r>
                <a:r>
                  <a:rPr lang="el-GR" b="1" dirty="0"/>
                  <a:t>ΓΧΑ Συστήματα στο Χώρο της Συχνότητας – Απόκριση </a:t>
                </a:r>
                <a:r>
                  <a:rPr lang="el-GR" b="1" dirty="0" smtClean="0"/>
                  <a:t>Φάσης</a:t>
                </a:r>
                <a:endParaRPr lang="en-US" b="1" dirty="0" smtClean="0"/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l-GR" dirty="0" smtClean="0"/>
                  <a:t> </a:t>
                </a:r>
                <a:r>
                  <a:rPr lang="el-GR" dirty="0"/>
                  <a:t>Αν περάσουμε το σήμα από ένα σύστημα </a:t>
                </a:r>
                <a:r>
                  <a:rPr lang="en-US" dirty="0" smtClean="0"/>
                  <a:t/>
                </a:r>
                <a:br>
                  <a:rPr lang="en-US" dirty="0" smtClean="0"/>
                </a:br>
                <a:endParaRPr lang="el-GR" i="1" dirty="0">
                  <a:latin typeface="Cambria Math" panose="02040503050406030204" pitchFamily="18" charset="0"/>
                </a:endParaRPr>
              </a:p>
              <a:p>
                <a:pPr marL="0">
                  <a:buClrTx/>
                  <a:buSzPct val="1200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sup>
                          </m:sSup>
                        </m:e>
                      </m:d>
                      <m:r>
                        <a:rPr lang="en-US" sz="18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𝐻</m:t>
                          </m:r>
                          <m:d>
                            <m:d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sup>
                              </m:sSup>
                            </m:e>
                          </m:d>
                        </m:e>
                      </m:d>
                      <m:sSup>
                        <m:s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𝑗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sup>
                          </m:s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sz="18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l-GR" sz="1800" dirty="0"/>
              </a:p>
              <a:p>
                <a:pPr marL="0">
                  <a:buClrTx/>
                  <a:buSzPct val="120000"/>
                  <a:buNone/>
                </a:pPr>
                <a:r>
                  <a:rPr lang="el-GR" dirty="0" smtClean="0"/>
                  <a:t>   τότε </a:t>
                </a:r>
                <a:r>
                  <a:rPr lang="el-GR" dirty="0"/>
                  <a:t>η έξοδος θα είναι της μορφής </a:t>
                </a:r>
                <a:endParaRPr lang="en-US" dirty="0"/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endParaRPr lang="en-US" sz="800" i="1" dirty="0">
                  <a:latin typeface="Cambria Math" panose="02040503050406030204" pitchFamily="18" charset="0"/>
                </a:endParaRPr>
              </a:p>
              <a:p>
                <a:pPr marL="0">
                  <a:buClrTx/>
                  <a:buSzPct val="1200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18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𝐴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  <m:d>
                                <m:d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𝜔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sub>
                                      </m:sSub>
                                    </m:sup>
                                  </m:sSup>
                                </m:e>
                              </m:d>
                            </m:e>
                          </m:d>
                        </m:num>
                        <m:den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func>
                        <m:func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80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sz="18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𝐴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  <m:d>
                                <m:d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𝜔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sub>
                                      </m:sSub>
                                    </m:sup>
                                  </m:sSup>
                                </m:e>
                              </m:d>
                            </m:e>
                          </m:d>
                        </m:num>
                        <m:den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func>
                        <m:func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80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sub>
                              </m:s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el-GR" dirty="0" smtClean="0"/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l-GR" dirty="0" smtClean="0"/>
                  <a:t> Αν </a:t>
                </a:r>
                <a:r>
                  <a:rPr lang="el-GR" dirty="0"/>
                  <a:t>η απόκριση πλάτους είναι περίπου μοναδιαία </a:t>
                </a:r>
                <a:r>
                  <a:rPr lang="el-GR" dirty="0" smtClean="0"/>
                  <a:t>(γενικότερα, σταθερή) </a:t>
                </a:r>
                <a:r>
                  <a:rPr lang="en-US" dirty="0" smtClean="0"/>
                  <a:t/>
                </a:r>
                <a:br>
                  <a:rPr lang="en-US" dirty="0" smtClean="0"/>
                </a:br>
                <a:r>
                  <a:rPr lang="en-US" dirty="0" smtClean="0"/>
                  <a:t>  </a:t>
                </a:r>
                <a:r>
                  <a:rPr lang="el-GR" dirty="0" smtClean="0"/>
                  <a:t>γύρω </a:t>
                </a:r>
                <a:r>
                  <a:rPr lang="el-GR" dirty="0"/>
                  <a:t>από τις συχνότητες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l-GR" dirty="0" smtClean="0"/>
                  <a:t>τότε</a:t>
                </a:r>
                <a:r>
                  <a:rPr lang="en-US" dirty="0" smtClean="0"/>
                  <a:t/>
                </a:r>
                <a:br>
                  <a:rPr lang="en-US" dirty="0" smtClean="0"/>
                </a:br>
                <a:endParaRPr lang="el-GR" dirty="0"/>
              </a:p>
              <a:p>
                <a:pPr marL="201168" lvl="1" indent="0">
                  <a:buClrTx/>
                  <a:buSzPct val="1200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func>
                    </m:oMath>
                    <m:oMath xmlns:m="http://schemas.openxmlformats.org/officeDocument/2006/math">
                      <m:r>
                        <a:rPr lang="el-GR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  <m:oMath xmlns:m="http://schemas.openxmlformats.org/officeDocument/2006/math">
                      <m:r>
                        <a:rPr lang="el-GR" sz="1100" i="1">
                          <a:latin typeface="Cambria Math" panose="02040503050406030204" pitchFamily="18" charset="0"/>
                        </a:rPr>
                        <m:t>         </m:t>
                      </m:r>
                    </m:oMath>
                    <m:oMath xmlns:m="http://schemas.openxmlformats.org/officeDocument/2006/math">
                      <m:r>
                        <a:rPr lang="el-GR">
                          <a:latin typeface="Cambria Math" panose="02040503050406030204" pitchFamily="18" charset="0"/>
                        </a:rPr>
                        <m:t>          </m:t>
                      </m:r>
                      <m:r>
                        <a:rPr lang="el-GR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cos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cos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l-GR" dirty="0"/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l-GR" dirty="0" smtClean="0"/>
                  <a:t> Επαναφέραμε το άθροισμα σε γινόμενο για να βρούμε πόσο καθυστερεί η περιβάλλουσα και πόσο το φέρον σήμα</a:t>
                </a:r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7283" y="346018"/>
                <a:ext cx="8959041" cy="6351964"/>
              </a:xfrm>
              <a:blipFill rotWithShape="0">
                <a:blip r:embed="rId3"/>
                <a:stretch>
                  <a:fillRect l="-1905" t="-1727"/>
                </a:stretch>
              </a:blipFill>
            </p:spPr>
            <p:txBody>
              <a:bodyPr/>
              <a:lstStyle/>
              <a:p>
                <a:r>
                  <a:rPr lang="el-G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0" y="255320"/>
            <a:ext cx="9144000" cy="74814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sz="1350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6561861"/>
            <a:ext cx="9144000" cy="74814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sz="135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1002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7283" y="346017"/>
                <a:ext cx="8959041" cy="6290657"/>
              </a:xfrm>
            </p:spPr>
            <p:txBody>
              <a:bodyPr>
                <a:normAutofit/>
              </a:bodyPr>
              <a:lstStyle/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l-GR" b="1" dirty="0" smtClean="0"/>
                  <a:t> </a:t>
                </a:r>
                <a:r>
                  <a:rPr lang="el-GR" b="1" dirty="0"/>
                  <a:t>ΓΧΑ Συστήματα στο Χώρο της Συχνότητας – Απόκριση Φάσης</a:t>
                </a:r>
                <a:r>
                  <a:rPr lang="el-GR" sz="400" b="1" dirty="0" smtClean="0">
                    <a:solidFill>
                      <a:prstClr val="black"/>
                    </a:solidFill>
                  </a:rPr>
                  <a:t/>
                </a:r>
                <a:br>
                  <a:rPr lang="el-GR" sz="400" b="1" dirty="0" smtClean="0">
                    <a:solidFill>
                      <a:prstClr val="black"/>
                    </a:solidFill>
                  </a:rPr>
                </a:br>
                <a:endParaRPr lang="el-GR" dirty="0"/>
              </a:p>
              <a:p>
                <a:pPr marL="201168" lvl="1" indent="0">
                  <a:buClrTx/>
                  <a:buSzPct val="1200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l-GR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cos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cos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l-GR" b="1" dirty="0"/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 </a:t>
                </a:r>
                <a:r>
                  <a:rPr lang="el-GR" dirty="0" smtClean="0"/>
                  <a:t>Αφού υποθέσαμε ότι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≫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l-GR" dirty="0"/>
                  <a:t>, τότε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≈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l-GR" dirty="0"/>
                  <a:t>και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≈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endParaRPr lang="en-US" dirty="0"/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 </a:t>
                </a:r>
                <a:r>
                  <a:rPr lang="el-GR" dirty="0" smtClean="0"/>
                  <a:t>Υποθέτουμε ότι η απόκριση φάσης είναι </a:t>
                </a:r>
                <a:r>
                  <a:rPr lang="el-GR" b="1" dirty="0" smtClean="0"/>
                  <a:t>περίπου γραμμική</a:t>
                </a:r>
                <a:r>
                  <a:rPr lang="el-GR" dirty="0" smtClean="0"/>
                  <a:t> γύρω από το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endParaRPr lang="en-US" dirty="0" smtClean="0"/>
              </a:p>
              <a:p>
                <a:pPr lvl="1">
                  <a:buClrTx/>
                  <a:buSzPct val="120000"/>
                  <a:buFont typeface="Arial" panose="020B0604020202020204" pitchFamily="34" charset="0"/>
                  <a:buChar char="•"/>
                </a:pPr>
                <a:endParaRPr lang="en-US" sz="500" dirty="0"/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 </a:t>
                </a:r>
                <a:r>
                  <a:rPr lang="el-GR" dirty="0" smtClean="0"/>
                  <a:t>Αφού όλες οι τιμές της φάσης στην παραπάνω σχέση εξαρτώνται από την απόκριση φάσης του συστήματος, ας συμβολίσουμε</a:t>
                </a:r>
                <a:r>
                  <a:rPr lang="en-US" dirty="0" smtClean="0"/>
                  <a:t> </a:t>
                </a:r>
                <a:r>
                  <a:rPr lang="el-GR" i="1" dirty="0" smtClean="0"/>
                  <a:t>για ευκολία</a:t>
                </a:r>
                <a:r>
                  <a:rPr lang="el-GR" dirty="0" smtClean="0"/>
                  <a:t>:</a:t>
                </a:r>
              </a:p>
              <a:p>
                <a:pPr lvl="1">
                  <a:buClrTx/>
                  <a:buSzPct val="120000"/>
                  <a:buFont typeface="Arial" panose="020B0604020202020204" pitchFamily="34" charset="0"/>
                  <a:buChar char="•"/>
                </a:pPr>
                <a:endParaRPr lang="el-GR" dirty="0"/>
              </a:p>
              <a:p>
                <a:pPr lvl="1">
                  <a:buClrTx/>
                  <a:buSzPct val="120000"/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l-G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d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sub>
                            </m:sSub>
                          </m:sup>
                        </m:sSup>
                      </m:e>
                    </m:d>
                  </m:oMath>
                </a14:m>
                <a:endParaRPr lang="en-US" dirty="0" smtClean="0"/>
              </a:p>
              <a:p>
                <a:pPr lvl="1">
                  <a:buClrTx/>
                  <a:buSzPct val="120000"/>
                  <a:buFont typeface="Arial" panose="020B0604020202020204" pitchFamily="34" charset="0"/>
                  <a:buChar char="•"/>
                </a:pPr>
                <a:endParaRPr lang="el-GR" dirty="0" smtClean="0"/>
              </a:p>
              <a:p>
                <a:pPr lvl="1">
                  <a:buClrTx/>
                  <a:buSzPct val="120000"/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l-G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i="1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d>
                          </m:sup>
                        </m:sSup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sub>
                            </m:sSub>
                          </m:sup>
                        </m:sSup>
                      </m:e>
                    </m:d>
                  </m:oMath>
                </a14:m>
                <a:endParaRPr lang="en-US" dirty="0" smtClean="0"/>
              </a:p>
              <a:p>
                <a:pPr lvl="1">
                  <a:buClrTx/>
                  <a:buSzPct val="120000"/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lvl="1">
                  <a:buClrTx/>
                  <a:buSzPct val="120000"/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l-G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i="1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</m:sup>
                        </m:sSup>
                      </m:e>
                    </m:d>
                  </m:oMath>
                </a14:m>
                <a:endParaRPr lang="en-US" dirty="0"/>
              </a:p>
              <a:p>
                <a:pPr lvl="1">
                  <a:buClrTx/>
                  <a:buSzPct val="120000"/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lvl="1">
                  <a:buClrTx/>
                  <a:buSzPct val="120000"/>
                  <a:buFont typeface="Arial" panose="020B0604020202020204" pitchFamily="34" charset="0"/>
                  <a:buChar char="•"/>
                </a:pPr>
                <a:endParaRPr lang="el-GR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7283" y="346017"/>
                <a:ext cx="8959041" cy="6290657"/>
              </a:xfrm>
              <a:blipFill rotWithShape="0">
                <a:blip r:embed="rId3"/>
                <a:stretch>
                  <a:fillRect l="-1905" t="-1744" r="-952"/>
                </a:stretch>
              </a:blipFill>
            </p:spPr>
            <p:txBody>
              <a:bodyPr/>
              <a:lstStyle/>
              <a:p>
                <a:r>
                  <a:rPr lang="el-G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0" y="255320"/>
            <a:ext cx="9144000" cy="74814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sz="1350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6561861"/>
            <a:ext cx="9144000" cy="74814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sz="1350">
              <a:solidFill>
                <a:prstClr val="white"/>
              </a:solidFill>
            </a:endParaRPr>
          </a:p>
        </p:txBody>
      </p:sp>
      <p:grpSp>
        <p:nvGrpSpPr>
          <p:cNvPr id="47" name="Group 46"/>
          <p:cNvGrpSpPr/>
          <p:nvPr/>
        </p:nvGrpSpPr>
        <p:grpSpPr>
          <a:xfrm>
            <a:off x="6263404" y="3127433"/>
            <a:ext cx="2782920" cy="3434428"/>
            <a:chOff x="6149104" y="559256"/>
            <a:chExt cx="2782920" cy="3434428"/>
          </a:xfrm>
        </p:grpSpPr>
        <p:grpSp>
          <p:nvGrpSpPr>
            <p:cNvPr id="48" name="Group 47"/>
            <p:cNvGrpSpPr/>
            <p:nvPr/>
          </p:nvGrpSpPr>
          <p:grpSpPr>
            <a:xfrm>
              <a:off x="6149104" y="559256"/>
              <a:ext cx="2782920" cy="3157826"/>
              <a:chOff x="6263404" y="3335290"/>
              <a:chExt cx="2782920" cy="3157826"/>
            </a:xfrm>
          </p:grpSpPr>
          <p:grpSp>
            <p:nvGrpSpPr>
              <p:cNvPr id="53" name="Group 52"/>
              <p:cNvGrpSpPr/>
              <p:nvPr/>
            </p:nvGrpSpPr>
            <p:grpSpPr>
              <a:xfrm>
                <a:off x="6263404" y="3335290"/>
                <a:ext cx="2782920" cy="3157826"/>
                <a:chOff x="184353" y="2278221"/>
                <a:chExt cx="2782920" cy="3157826"/>
              </a:xfrm>
            </p:grpSpPr>
            <p:grpSp>
              <p:nvGrpSpPr>
                <p:cNvPr id="55" name="Group 54"/>
                <p:cNvGrpSpPr/>
                <p:nvPr/>
              </p:nvGrpSpPr>
              <p:grpSpPr>
                <a:xfrm>
                  <a:off x="398352" y="2278221"/>
                  <a:ext cx="2568921" cy="3157826"/>
                  <a:chOff x="398352" y="2278221"/>
                  <a:chExt cx="2568921" cy="3157826"/>
                </a:xfrm>
              </p:grpSpPr>
              <p:grpSp>
                <p:nvGrpSpPr>
                  <p:cNvPr id="62" name="Group 61"/>
                  <p:cNvGrpSpPr/>
                  <p:nvPr/>
                </p:nvGrpSpPr>
                <p:grpSpPr>
                  <a:xfrm>
                    <a:off x="398352" y="2598345"/>
                    <a:ext cx="2568921" cy="2837702"/>
                    <a:chOff x="443620" y="2308634"/>
                    <a:chExt cx="2568921" cy="2837702"/>
                  </a:xfrm>
                </p:grpSpPr>
                <p:cxnSp>
                  <p:nvCxnSpPr>
                    <p:cNvPr id="64" name="Straight Connector 63"/>
                    <p:cNvCxnSpPr/>
                    <p:nvPr/>
                  </p:nvCxnSpPr>
                  <p:spPr>
                    <a:xfrm>
                      <a:off x="443620" y="2553077"/>
                      <a:ext cx="1892174" cy="1195058"/>
                    </a:xfrm>
                    <a:prstGeom prst="line">
                      <a:avLst/>
                    </a:prstGeom>
                    <a:ln w="28575">
                      <a:solidFill>
                        <a:srgbClr val="0070C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65" name="Group 64"/>
                    <p:cNvGrpSpPr/>
                    <p:nvPr/>
                  </p:nvGrpSpPr>
                  <p:grpSpPr>
                    <a:xfrm>
                      <a:off x="443620" y="2308634"/>
                      <a:ext cx="2344847" cy="2370499"/>
                      <a:chOff x="443620" y="2308634"/>
                      <a:chExt cx="2344847" cy="2370499"/>
                    </a:xfrm>
                  </p:grpSpPr>
                  <p:cxnSp>
                    <p:nvCxnSpPr>
                      <p:cNvPr id="74" name="Straight Arrow Connector 73"/>
                      <p:cNvCxnSpPr/>
                      <p:nvPr/>
                    </p:nvCxnSpPr>
                    <p:spPr>
                      <a:xfrm>
                        <a:off x="443620" y="4526733"/>
                        <a:ext cx="2344847" cy="9053"/>
                      </a:xfrm>
                      <a:prstGeom prst="straightConnector1">
                        <a:avLst/>
                      </a:prstGeom>
                      <a:ln>
                        <a:tailEnd type="triangle"/>
                      </a:ln>
                    </p:spPr>
                    <p:style>
                      <a:lnRef idx="2">
                        <a:schemeClr val="dk1"/>
                      </a:lnRef>
                      <a:fillRef idx="0">
                        <a:schemeClr val="dk1"/>
                      </a:fillRef>
                      <a:effectRef idx="1">
                        <a:schemeClr val="dk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75" name="Straight Arrow Connector 74"/>
                      <p:cNvCxnSpPr/>
                      <p:nvPr/>
                    </p:nvCxnSpPr>
                    <p:spPr>
                      <a:xfrm flipH="1" flipV="1">
                        <a:off x="588475" y="2308634"/>
                        <a:ext cx="7545" cy="2370499"/>
                      </a:xfrm>
                      <a:prstGeom prst="straightConnector1">
                        <a:avLst/>
                      </a:prstGeom>
                      <a:ln>
                        <a:tailEnd type="triangle"/>
                      </a:ln>
                    </p:spPr>
                    <p:style>
                      <a:lnRef idx="2">
                        <a:schemeClr val="dk1"/>
                      </a:lnRef>
                      <a:fillRef idx="0">
                        <a:schemeClr val="dk1"/>
                      </a:fillRef>
                      <a:effectRef idx="1">
                        <a:schemeClr val="dk1"/>
                      </a:effectRef>
                      <a:fontRef idx="minor">
                        <a:schemeClr val="tx1"/>
                      </a:fontRef>
                    </p:style>
                  </p:cxnSp>
                </p:grpSp>
                <p:cxnSp>
                  <p:nvCxnSpPr>
                    <p:cNvPr id="66" name="Straight Connector 65"/>
                    <p:cNvCxnSpPr/>
                    <p:nvPr/>
                  </p:nvCxnSpPr>
                  <p:spPr>
                    <a:xfrm>
                      <a:off x="1068309" y="2942376"/>
                      <a:ext cx="9053" cy="1584357"/>
                    </a:xfrm>
                    <a:prstGeom prst="line">
                      <a:avLst/>
                    </a:prstGeom>
                    <a:ln>
                      <a:prstDash val="sysDash"/>
                    </a:ln>
                  </p:spPr>
                  <p:style>
                    <a:lnRef idx="2">
                      <a:schemeClr val="dk1"/>
                    </a:lnRef>
                    <a:fillRef idx="0">
                      <a:schemeClr val="dk1"/>
                    </a:fillRef>
                    <a:effectRef idx="1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7" name="Straight Connector 66"/>
                    <p:cNvCxnSpPr/>
                    <p:nvPr/>
                  </p:nvCxnSpPr>
                  <p:spPr>
                    <a:xfrm>
                      <a:off x="2126055" y="3601770"/>
                      <a:ext cx="1509" cy="934016"/>
                    </a:xfrm>
                    <a:prstGeom prst="line">
                      <a:avLst/>
                    </a:prstGeom>
                    <a:ln>
                      <a:prstDash val="sysDash"/>
                    </a:ln>
                  </p:spPr>
                  <p:style>
                    <a:lnRef idx="2">
                      <a:schemeClr val="dk1"/>
                    </a:lnRef>
                    <a:fillRef idx="0">
                      <a:schemeClr val="dk1"/>
                    </a:fillRef>
                    <a:effectRef idx="1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8" name="Straight Connector 67"/>
                    <p:cNvCxnSpPr/>
                    <p:nvPr/>
                  </p:nvCxnSpPr>
                  <p:spPr>
                    <a:xfrm>
                      <a:off x="1599445" y="3266038"/>
                      <a:ext cx="16598" cy="1260695"/>
                    </a:xfrm>
                    <a:prstGeom prst="line">
                      <a:avLst/>
                    </a:prstGeom>
                    <a:ln>
                      <a:prstDash val="sysDash"/>
                    </a:ln>
                  </p:spPr>
                  <p:style>
                    <a:lnRef idx="2">
                      <a:schemeClr val="dk1"/>
                    </a:lnRef>
                    <a:fillRef idx="0">
                      <a:schemeClr val="dk1"/>
                    </a:fillRef>
                    <a:effectRef idx="1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69" name="TextBox 68"/>
                        <p:cNvSpPr txBox="1"/>
                        <p:nvPr/>
                      </p:nvSpPr>
                      <p:spPr>
                        <a:xfrm>
                          <a:off x="638223" y="4542617"/>
                          <a:ext cx="860172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l-GR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l-GR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  <m:r>
                                  <a:rPr lang="en-US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l-GR" dirty="0">
                            <a:solidFill>
                              <a:srgbClr val="000000"/>
                            </a:solidFill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69" name="TextBox 68"/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638223" y="4542617"/>
                          <a:ext cx="860172" cy="276999"/>
                        </a:xfrm>
                        <a:prstGeom prst="rect">
                          <a:avLst/>
                        </a:prstGeom>
                        <a:blipFill rotWithShape="0">
                          <a:blip r:embed="rId5"/>
                          <a:stretch>
                            <a:fillRect l="-3521" r="-2113" b="-17778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l-GR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70" name="TextBox 69"/>
                        <p:cNvSpPr txBox="1"/>
                        <p:nvPr/>
                      </p:nvSpPr>
                      <p:spPr>
                        <a:xfrm>
                          <a:off x="1830355" y="4544840"/>
                          <a:ext cx="860172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l-GR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l-GR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  <m:r>
                                  <a:rPr lang="en-US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l-GR" dirty="0">
                            <a:solidFill>
                              <a:srgbClr val="000000"/>
                            </a:solidFill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70" name="TextBox 69"/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1830355" y="4544840"/>
                          <a:ext cx="860172" cy="276999"/>
                        </a:xfrm>
                        <a:prstGeom prst="rect">
                          <a:avLst/>
                        </a:prstGeom>
                        <a:blipFill rotWithShape="0">
                          <a:blip r:embed="rId6"/>
                          <a:stretch>
                            <a:fillRect l="-3546" r="-2837" b="-15217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l-GR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p:cxnSp>
                  <p:nvCxnSpPr>
                    <p:cNvPr id="71" name="Straight Arrow Connector 70"/>
                    <p:cNvCxnSpPr/>
                    <p:nvPr/>
                  </p:nvCxnSpPr>
                  <p:spPr>
                    <a:xfrm flipV="1">
                      <a:off x="1616043" y="4542618"/>
                      <a:ext cx="0" cy="344345"/>
                    </a:xfrm>
                    <a:prstGeom prst="straightConnector1">
                      <a:avLst/>
                    </a:prstGeom>
                    <a:ln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72" name="TextBox 71"/>
                        <p:cNvSpPr txBox="1"/>
                        <p:nvPr/>
                      </p:nvSpPr>
                      <p:spPr>
                        <a:xfrm>
                          <a:off x="1460840" y="4869337"/>
                          <a:ext cx="310406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l-GR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l-GR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l-GR" dirty="0">
                            <a:solidFill>
                              <a:srgbClr val="000000"/>
                            </a:solidFill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72" name="TextBox 71"/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1460840" y="4869337"/>
                          <a:ext cx="310406" cy="276999"/>
                        </a:xfrm>
                        <a:prstGeom prst="rect">
                          <a:avLst/>
                        </a:prstGeom>
                        <a:blipFill rotWithShape="0">
                          <a:blip r:embed="rId7"/>
                          <a:stretch>
                            <a:fillRect l="-11765" r="-3922" b="-11111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l-GR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73" name="TextBox 72"/>
                        <p:cNvSpPr txBox="1"/>
                        <p:nvPr/>
                      </p:nvSpPr>
                      <p:spPr>
                        <a:xfrm>
                          <a:off x="2772623" y="4526733"/>
                          <a:ext cx="239918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lIns="0" tIns="0" rIns="0" bIns="0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l-GR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oMath>
                            </m:oMathPara>
                          </a14:m>
                          <a:endParaRPr lang="el-GR" dirty="0">
                            <a:solidFill>
                              <a:srgbClr val="000000"/>
                            </a:solidFill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73" name="TextBox 72"/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2772623" y="4526733"/>
                          <a:ext cx="239918" cy="276999"/>
                        </a:xfrm>
                        <a:prstGeom prst="rect">
                          <a:avLst/>
                        </a:prstGeom>
                        <a:blipFill rotWithShape="0">
                          <a:blip r:embed="rId8"/>
                          <a:stretch>
                            <a:fillRect l="-10256" r="-12821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l-GR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63" name="TextBox 62"/>
                      <p:cNvSpPr txBox="1"/>
                      <p:nvPr/>
                    </p:nvSpPr>
                    <p:spPr>
                      <a:xfrm>
                        <a:off x="592955" y="2278221"/>
                        <a:ext cx="887679" cy="31265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l-GR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l-GR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𝜔</m:t>
                                      </m:r>
                                    </m:sup>
                                  </m:sSup>
                                </m:e>
                              </m:d>
                            </m:oMath>
                          </m:oMathPara>
                        </a14:m>
                        <a:endParaRPr lang="el-GR" dirty="0">
                          <a:solidFill>
                            <a:srgbClr val="000000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63" name="TextBox 62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592955" y="2278221"/>
                        <a:ext cx="887679" cy="312650"/>
                      </a:xfrm>
                      <a:prstGeom prst="rect">
                        <a:avLst/>
                      </a:prstGeom>
                      <a:blipFill rotWithShape="0">
                        <a:blip r:embed="rId9"/>
                        <a:stretch>
                          <a:fillRect l="-8219" t="-3922" b="-27451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l-GR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56" name="Straight Connector 55"/>
                <p:cNvCxnSpPr/>
                <p:nvPr/>
              </p:nvCxnSpPr>
              <p:spPr>
                <a:xfrm flipH="1">
                  <a:off x="543207" y="3232087"/>
                  <a:ext cx="479834" cy="0"/>
                </a:xfrm>
                <a:prstGeom prst="line">
                  <a:avLst/>
                </a:prstGeom>
                <a:ln>
                  <a:prstDash val="sysDash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>
                <a:xfrm flipH="1" flipV="1">
                  <a:off x="550752" y="3891481"/>
                  <a:ext cx="1530035" cy="7544"/>
                </a:xfrm>
                <a:prstGeom prst="line">
                  <a:avLst/>
                </a:prstGeom>
                <a:ln>
                  <a:prstDash val="sysDash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/>
                <p:cNvCxnSpPr/>
                <p:nvPr/>
              </p:nvCxnSpPr>
              <p:spPr>
                <a:xfrm flipH="1" flipV="1">
                  <a:off x="543207" y="3546695"/>
                  <a:ext cx="1016240" cy="9053"/>
                </a:xfrm>
                <a:prstGeom prst="line">
                  <a:avLst/>
                </a:prstGeom>
                <a:ln>
                  <a:prstDash val="sysDash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9" name="TextBox 58"/>
                    <p:cNvSpPr txBox="1"/>
                    <p:nvPr/>
                  </p:nvSpPr>
                  <p:spPr>
                    <a:xfrm>
                      <a:off x="226475" y="3037086"/>
                      <a:ext cx="284630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  <m:sub>
                                <m:r>
                                  <a:rPr lang="en-US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sub>
                            </m:sSub>
                          </m:oMath>
                        </m:oMathPara>
                      </a14:m>
                      <a:endParaRPr lang="el-GR" dirty="0">
                        <a:solidFill>
                          <a:srgbClr val="00000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59" name="TextBox 58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26475" y="3037086"/>
                      <a:ext cx="284630" cy="276999"/>
                    </a:xfrm>
                    <a:prstGeom prst="rect">
                      <a:avLst/>
                    </a:prstGeom>
                    <a:blipFill rotWithShape="0">
                      <a:blip r:embed="rId10"/>
                      <a:stretch>
                        <a:fillRect l="-27660" r="-6383" b="-3333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l-GR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0" name="TextBox 59"/>
                    <p:cNvSpPr txBox="1"/>
                    <p:nvPr/>
                  </p:nvSpPr>
                  <p:spPr>
                    <a:xfrm>
                      <a:off x="184353" y="3716458"/>
                      <a:ext cx="322396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  <m:sub>
                                <m:r>
                                  <a:rPr lang="en-US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sub>
                            </m:sSub>
                          </m:oMath>
                        </m:oMathPara>
                      </a14:m>
                      <a:endParaRPr lang="el-GR" dirty="0">
                        <a:solidFill>
                          <a:srgbClr val="00000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60" name="TextBox 59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84353" y="3716458"/>
                      <a:ext cx="322396" cy="276999"/>
                    </a:xfrm>
                    <a:prstGeom prst="rect">
                      <a:avLst/>
                    </a:prstGeom>
                    <a:blipFill rotWithShape="0">
                      <a:blip r:embed="rId11"/>
                      <a:stretch>
                        <a:fillRect l="-22642" r="-3774" b="-3333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l-GR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1" name="TextBox 60"/>
                    <p:cNvSpPr txBox="1"/>
                    <p:nvPr/>
                  </p:nvSpPr>
                  <p:spPr>
                    <a:xfrm>
                      <a:off x="219578" y="3379112"/>
                      <a:ext cx="300787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  <m:sub>
                                <m:r>
                                  <a:rPr lang="en-US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</m:oMath>
                        </m:oMathPara>
                      </a14:m>
                      <a:endParaRPr lang="el-GR" dirty="0">
                        <a:solidFill>
                          <a:srgbClr val="00000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61" name="TextBox 60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19578" y="3379112"/>
                      <a:ext cx="300787" cy="276999"/>
                    </a:xfrm>
                    <a:prstGeom prst="rect">
                      <a:avLst/>
                    </a:prstGeom>
                    <a:blipFill rotWithShape="0">
                      <a:blip r:embed="rId12"/>
                      <a:stretch>
                        <a:fillRect l="-26000" r="-2000" b="-3333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l-GR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54" name="Freeform 53"/>
              <p:cNvSpPr/>
              <p:nvPr/>
            </p:nvSpPr>
            <p:spPr>
              <a:xfrm>
                <a:off x="6828501" y="3697661"/>
                <a:ext cx="1942874" cy="1361971"/>
              </a:xfrm>
              <a:custGeom>
                <a:avLst/>
                <a:gdLst>
                  <a:gd name="connsiteX0" fmla="*/ 0 w 2831123"/>
                  <a:gd name="connsiteY0" fmla="*/ 0 h 1863969"/>
                  <a:gd name="connsiteX1" fmla="*/ 1002323 w 2831123"/>
                  <a:gd name="connsiteY1" fmla="*/ 1151792 h 1863969"/>
                  <a:gd name="connsiteX2" fmla="*/ 2831123 w 2831123"/>
                  <a:gd name="connsiteY2" fmla="*/ 1863969 h 18639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831123" h="1863969">
                    <a:moveTo>
                      <a:pt x="0" y="0"/>
                    </a:moveTo>
                    <a:cubicBezTo>
                      <a:pt x="265234" y="420565"/>
                      <a:pt x="530469" y="841131"/>
                      <a:pt x="1002323" y="1151792"/>
                    </a:cubicBezTo>
                    <a:cubicBezTo>
                      <a:pt x="1474177" y="1462454"/>
                      <a:pt x="2518996" y="1759927"/>
                      <a:pt x="2831123" y="1863969"/>
                    </a:cubicBezTo>
                  </a:path>
                </a:pathLst>
              </a:custGeom>
              <a:noFill/>
              <a:ln w="28575">
                <a:solidFill>
                  <a:srgbClr val="00B0F0"/>
                </a:solidFill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l-GR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49" name="Left Brace 48"/>
            <p:cNvSpPr/>
            <p:nvPr/>
          </p:nvSpPr>
          <p:spPr>
            <a:xfrm rot="16200000">
              <a:off x="6772690" y="3162848"/>
              <a:ext cx="346093" cy="814783"/>
            </a:xfrm>
            <a:prstGeom prst="leftBrac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l-GR" dirty="0">
                <a:solidFill>
                  <a:srgbClr val="00000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/>
                <p:cNvSpPr txBox="1"/>
                <p:nvPr/>
              </p:nvSpPr>
              <p:spPr>
                <a:xfrm>
                  <a:off x="6780014" y="3716685"/>
                  <a:ext cx="29424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oMath>
                    </m:oMathPara>
                  </a14:m>
                  <a:endParaRPr lang="el-GR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50" name="TextBox 4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80014" y="3716685"/>
                  <a:ext cx="294247" cy="276999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 l="-12500" r="-8333" b="-17778"/>
                  </a:stretch>
                </a:blipFill>
              </p:spPr>
              <p:txBody>
                <a:bodyPr/>
                <a:lstStyle/>
                <a:p>
                  <a:r>
                    <a:rPr lang="el-G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1" name="Left Brace 50"/>
            <p:cNvSpPr/>
            <p:nvPr/>
          </p:nvSpPr>
          <p:spPr>
            <a:xfrm rot="16200000">
              <a:off x="8042722" y="3162848"/>
              <a:ext cx="346093" cy="814783"/>
            </a:xfrm>
            <a:prstGeom prst="leftBrac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l-GR" dirty="0">
                <a:solidFill>
                  <a:srgbClr val="00000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/>
                <p:cNvSpPr txBox="1"/>
                <p:nvPr/>
              </p:nvSpPr>
              <p:spPr>
                <a:xfrm>
                  <a:off x="8050046" y="3716685"/>
                  <a:ext cx="33201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oMath>
                    </m:oMathPara>
                  </a14:m>
                  <a:endParaRPr lang="el-GR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52" name="TextBox 5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50046" y="3716685"/>
                  <a:ext cx="332014" cy="276999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 l="-9091" r="-3636" b="-11111"/>
                  </a:stretch>
                </a:blipFill>
              </p:spPr>
              <p:txBody>
                <a:bodyPr/>
                <a:lstStyle/>
                <a:p>
                  <a:r>
                    <a:rPr lang="el-GR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835961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7283" y="346017"/>
                <a:ext cx="7377728" cy="6215843"/>
              </a:xfrm>
            </p:spPr>
            <p:txBody>
              <a:bodyPr>
                <a:normAutofit/>
              </a:bodyPr>
              <a:lstStyle/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l-GR" b="1" dirty="0" smtClean="0"/>
                  <a:t> </a:t>
                </a:r>
                <a:r>
                  <a:rPr lang="el-GR" b="1" dirty="0"/>
                  <a:t>ΓΧΑ Συστήματα στο Χώρο της Συχνότητας – Απόκριση Φάσης</a:t>
                </a:r>
                <a:r>
                  <a:rPr lang="el-GR" sz="400" b="1" dirty="0" smtClean="0">
                    <a:solidFill>
                      <a:prstClr val="black"/>
                    </a:solidFill>
                  </a:rPr>
                  <a:t/>
                </a:r>
                <a:br>
                  <a:rPr lang="el-GR" sz="400" b="1" dirty="0" smtClean="0">
                    <a:solidFill>
                      <a:prstClr val="black"/>
                    </a:solidFill>
                  </a:rPr>
                </a:br>
                <a:endParaRPr lang="el-GR" dirty="0"/>
              </a:p>
              <a:p>
                <a:pPr marL="201168" lvl="1" indent="0">
                  <a:buClrTx/>
                  <a:buSzPct val="1200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l-GR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cos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cos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l-GR" b="1" dirty="0"/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 </a:t>
                </a:r>
                <a:r>
                  <a:rPr lang="el-GR" dirty="0" smtClean="0"/>
                  <a:t>Με </a:t>
                </a:r>
                <a:r>
                  <a:rPr lang="el-GR" dirty="0"/>
                  <a:t>χρήση του παραπάνω, η </a:t>
                </a:r>
                <a:r>
                  <a:rPr lang="el-GR" dirty="0" smtClean="0"/>
                  <a:t>καθυστέρηση φάσης του </a:t>
                </a:r>
                <a:r>
                  <a:rPr lang="en-US" dirty="0" smtClean="0"/>
                  <a:t/>
                </a:r>
                <a:br>
                  <a:rPr lang="en-US" dirty="0" smtClean="0"/>
                </a:br>
                <a:r>
                  <a:rPr lang="el-GR" dirty="0" smtClean="0"/>
                  <a:t>δεύτερου </a:t>
                </a:r>
                <a:r>
                  <a:rPr lang="el-GR" dirty="0"/>
                  <a:t>όρου του γινομένου θα είναι </a:t>
                </a:r>
                <a:r>
                  <a:rPr lang="el-GR" dirty="0" smtClean="0"/>
                  <a:t/>
                </a:r>
                <a:br>
                  <a:rPr lang="el-GR" dirty="0" smtClean="0"/>
                </a:br>
                <a:endParaRPr lang="el-GR" dirty="0"/>
              </a:p>
              <a:p>
                <a:pPr marL="201168" lvl="1" indent="0">
                  <a:buClrTx/>
                  <a:buSzPct val="1200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l-G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≈−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l-GR" dirty="0"/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 </a:t>
                </a:r>
                <a:r>
                  <a:rPr lang="el-GR" dirty="0" smtClean="0"/>
                  <a:t>Για τον πρώτο όρο</a:t>
                </a:r>
                <a:br>
                  <a:rPr lang="el-GR" dirty="0" smtClean="0"/>
                </a:br>
                <a:endParaRPr lang="el-GR" dirty="0"/>
              </a:p>
              <a:p>
                <a:pPr marL="201168" lvl="1" indent="0">
                  <a:buClrTx/>
                  <a:buSzPct val="1200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l-G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sub>
                          </m:sSub>
                          <m:r>
                            <a:rPr lang="el-GR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l-GR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el-GR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sub>
                          </m:sSub>
                          <m:r>
                            <a:rPr lang="el-GR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≈−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𝜔</m:t>
                          </m:r>
                        </m:den>
                      </m:f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sup>
                          </m:sSup>
                        </m:e>
                      </m:d>
                    </m:oMath>
                  </m:oMathPara>
                </a14:m>
                <a:endParaRPr lang="en-US" dirty="0" smtClean="0"/>
              </a:p>
              <a:p>
                <a:pPr marL="201168" lvl="1" indent="0">
                  <a:buClrTx/>
                  <a:buSzPct val="120000"/>
                  <a:buNone/>
                </a:pPr>
                <a:r>
                  <a:rPr lang="en-US" dirty="0" smtClean="0"/>
                  <a:t/>
                </a:r>
                <a:br>
                  <a:rPr lang="en-US" dirty="0" smtClean="0"/>
                </a:br>
                <a:r>
                  <a:rPr lang="el-GR" dirty="0" smtClean="0"/>
                  <a:t>που ονομάζεται </a:t>
                </a:r>
                <a:r>
                  <a:rPr lang="el-GR" b="1" dirty="0" smtClean="0"/>
                  <a:t>καθυστέρηση ομάδας (</a:t>
                </a:r>
                <a:r>
                  <a:rPr lang="en-US" b="1" dirty="0" smtClean="0"/>
                  <a:t>group delay)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l-GR" dirty="0"/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 </a:t>
                </a:r>
                <a:r>
                  <a:rPr lang="el-GR" dirty="0" smtClean="0"/>
                  <a:t>Η καθυστέρηση ομάδας ορίζεται ως</a:t>
                </a:r>
                <a:r>
                  <a:rPr lang="en-US" dirty="0" smtClean="0"/>
                  <a:t/>
                </a:r>
                <a:br>
                  <a:rPr lang="en-US" dirty="0" smtClean="0"/>
                </a:br>
                <a:r>
                  <a:rPr lang="el-GR" dirty="0" smtClean="0"/>
                  <a:t> </a:t>
                </a:r>
              </a:p>
              <a:p>
                <a:pPr marL="0" indent="0">
                  <a:buClrTx/>
                  <a:buSzPct val="1200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l-GR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1800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sup>
                          </m:sSup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𝜔</m:t>
                          </m:r>
                        </m:den>
                      </m:f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d>
                        <m:d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l-GR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7283" y="346017"/>
                <a:ext cx="7377728" cy="6215843"/>
              </a:xfrm>
              <a:blipFill rotWithShape="0">
                <a:blip r:embed="rId3"/>
                <a:stretch>
                  <a:fillRect l="-2312" t="-1766"/>
                </a:stretch>
              </a:blipFill>
            </p:spPr>
            <p:txBody>
              <a:bodyPr/>
              <a:lstStyle/>
              <a:p>
                <a:r>
                  <a:rPr lang="el-G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0" y="255320"/>
            <a:ext cx="9144000" cy="74814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sz="1350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6561861"/>
            <a:ext cx="9144000" cy="74814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sz="1350">
              <a:solidFill>
                <a:prstClr val="white"/>
              </a:solidFill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6361080" y="447495"/>
            <a:ext cx="2782920" cy="3434428"/>
            <a:chOff x="6149104" y="559256"/>
            <a:chExt cx="2782920" cy="3434428"/>
          </a:xfrm>
        </p:grpSpPr>
        <p:grpSp>
          <p:nvGrpSpPr>
            <p:cNvPr id="9" name="Group 8"/>
            <p:cNvGrpSpPr/>
            <p:nvPr/>
          </p:nvGrpSpPr>
          <p:grpSpPr>
            <a:xfrm>
              <a:off x="6149104" y="559256"/>
              <a:ext cx="2782920" cy="3157826"/>
              <a:chOff x="6263404" y="3335290"/>
              <a:chExt cx="2782920" cy="3157826"/>
            </a:xfrm>
          </p:grpSpPr>
          <p:grpSp>
            <p:nvGrpSpPr>
              <p:cNvPr id="10" name="Group 9"/>
              <p:cNvGrpSpPr/>
              <p:nvPr/>
            </p:nvGrpSpPr>
            <p:grpSpPr>
              <a:xfrm>
                <a:off x="6263404" y="3335290"/>
                <a:ext cx="2782920" cy="3157826"/>
                <a:chOff x="184353" y="2278221"/>
                <a:chExt cx="2782920" cy="3157826"/>
              </a:xfrm>
            </p:grpSpPr>
            <p:grpSp>
              <p:nvGrpSpPr>
                <p:cNvPr id="12" name="Group 11"/>
                <p:cNvGrpSpPr/>
                <p:nvPr/>
              </p:nvGrpSpPr>
              <p:grpSpPr>
                <a:xfrm>
                  <a:off x="398352" y="2278221"/>
                  <a:ext cx="2568921" cy="3157826"/>
                  <a:chOff x="398352" y="2278221"/>
                  <a:chExt cx="2568921" cy="3157826"/>
                </a:xfrm>
              </p:grpSpPr>
              <p:grpSp>
                <p:nvGrpSpPr>
                  <p:cNvPr id="19" name="Group 18"/>
                  <p:cNvGrpSpPr/>
                  <p:nvPr/>
                </p:nvGrpSpPr>
                <p:grpSpPr>
                  <a:xfrm>
                    <a:off x="398352" y="2598345"/>
                    <a:ext cx="2568921" cy="2837702"/>
                    <a:chOff x="443620" y="2308634"/>
                    <a:chExt cx="2568921" cy="2837702"/>
                  </a:xfrm>
                </p:grpSpPr>
                <p:cxnSp>
                  <p:nvCxnSpPr>
                    <p:cNvPr id="21" name="Straight Connector 20"/>
                    <p:cNvCxnSpPr/>
                    <p:nvPr/>
                  </p:nvCxnSpPr>
                  <p:spPr>
                    <a:xfrm>
                      <a:off x="443620" y="2553077"/>
                      <a:ext cx="1892174" cy="1195058"/>
                    </a:xfrm>
                    <a:prstGeom prst="line">
                      <a:avLst/>
                    </a:prstGeom>
                    <a:ln w="28575">
                      <a:solidFill>
                        <a:srgbClr val="0070C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22" name="Group 21"/>
                    <p:cNvGrpSpPr/>
                    <p:nvPr/>
                  </p:nvGrpSpPr>
                  <p:grpSpPr>
                    <a:xfrm>
                      <a:off x="443620" y="2308634"/>
                      <a:ext cx="2344847" cy="2370499"/>
                      <a:chOff x="443620" y="2308634"/>
                      <a:chExt cx="2344847" cy="2370499"/>
                    </a:xfrm>
                  </p:grpSpPr>
                  <p:cxnSp>
                    <p:nvCxnSpPr>
                      <p:cNvPr id="31" name="Straight Arrow Connector 30"/>
                      <p:cNvCxnSpPr/>
                      <p:nvPr/>
                    </p:nvCxnSpPr>
                    <p:spPr>
                      <a:xfrm>
                        <a:off x="443620" y="4526733"/>
                        <a:ext cx="2344847" cy="9053"/>
                      </a:xfrm>
                      <a:prstGeom prst="straightConnector1">
                        <a:avLst/>
                      </a:prstGeom>
                      <a:ln>
                        <a:tailEnd type="triangle"/>
                      </a:ln>
                    </p:spPr>
                    <p:style>
                      <a:lnRef idx="2">
                        <a:schemeClr val="dk1"/>
                      </a:lnRef>
                      <a:fillRef idx="0">
                        <a:schemeClr val="dk1"/>
                      </a:fillRef>
                      <a:effectRef idx="1">
                        <a:schemeClr val="dk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2" name="Straight Arrow Connector 31"/>
                      <p:cNvCxnSpPr/>
                      <p:nvPr/>
                    </p:nvCxnSpPr>
                    <p:spPr>
                      <a:xfrm flipH="1" flipV="1">
                        <a:off x="588475" y="2308634"/>
                        <a:ext cx="7545" cy="2370499"/>
                      </a:xfrm>
                      <a:prstGeom prst="straightConnector1">
                        <a:avLst/>
                      </a:prstGeom>
                      <a:ln>
                        <a:tailEnd type="triangle"/>
                      </a:ln>
                    </p:spPr>
                    <p:style>
                      <a:lnRef idx="2">
                        <a:schemeClr val="dk1"/>
                      </a:lnRef>
                      <a:fillRef idx="0">
                        <a:schemeClr val="dk1"/>
                      </a:fillRef>
                      <a:effectRef idx="1">
                        <a:schemeClr val="dk1"/>
                      </a:effectRef>
                      <a:fontRef idx="minor">
                        <a:schemeClr val="tx1"/>
                      </a:fontRef>
                    </p:style>
                  </p:cxnSp>
                </p:grpSp>
                <p:cxnSp>
                  <p:nvCxnSpPr>
                    <p:cNvPr id="23" name="Straight Connector 22"/>
                    <p:cNvCxnSpPr/>
                    <p:nvPr/>
                  </p:nvCxnSpPr>
                  <p:spPr>
                    <a:xfrm>
                      <a:off x="1068309" y="2942376"/>
                      <a:ext cx="9053" cy="1584357"/>
                    </a:xfrm>
                    <a:prstGeom prst="line">
                      <a:avLst/>
                    </a:prstGeom>
                    <a:ln>
                      <a:prstDash val="sysDash"/>
                    </a:ln>
                  </p:spPr>
                  <p:style>
                    <a:lnRef idx="2">
                      <a:schemeClr val="dk1"/>
                    </a:lnRef>
                    <a:fillRef idx="0">
                      <a:schemeClr val="dk1"/>
                    </a:fillRef>
                    <a:effectRef idx="1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4" name="Straight Connector 23"/>
                    <p:cNvCxnSpPr/>
                    <p:nvPr/>
                  </p:nvCxnSpPr>
                  <p:spPr>
                    <a:xfrm>
                      <a:off x="2126055" y="3601770"/>
                      <a:ext cx="1509" cy="934016"/>
                    </a:xfrm>
                    <a:prstGeom prst="line">
                      <a:avLst/>
                    </a:prstGeom>
                    <a:ln>
                      <a:prstDash val="sysDash"/>
                    </a:ln>
                  </p:spPr>
                  <p:style>
                    <a:lnRef idx="2">
                      <a:schemeClr val="dk1"/>
                    </a:lnRef>
                    <a:fillRef idx="0">
                      <a:schemeClr val="dk1"/>
                    </a:fillRef>
                    <a:effectRef idx="1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5" name="Straight Connector 24"/>
                    <p:cNvCxnSpPr/>
                    <p:nvPr/>
                  </p:nvCxnSpPr>
                  <p:spPr>
                    <a:xfrm>
                      <a:off x="1599445" y="3266038"/>
                      <a:ext cx="16598" cy="1260695"/>
                    </a:xfrm>
                    <a:prstGeom prst="line">
                      <a:avLst/>
                    </a:prstGeom>
                    <a:ln>
                      <a:prstDash val="sysDash"/>
                    </a:ln>
                  </p:spPr>
                  <p:style>
                    <a:lnRef idx="2">
                      <a:schemeClr val="dk1"/>
                    </a:lnRef>
                    <a:fillRef idx="0">
                      <a:schemeClr val="dk1"/>
                    </a:fillRef>
                    <a:effectRef idx="1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26" name="TextBox 25"/>
                        <p:cNvSpPr txBox="1"/>
                        <p:nvPr/>
                      </p:nvSpPr>
                      <p:spPr>
                        <a:xfrm>
                          <a:off x="638223" y="4542617"/>
                          <a:ext cx="860172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l-GR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l-GR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  <m:r>
                                  <a:rPr lang="en-US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l-GR" dirty="0">
                            <a:solidFill>
                              <a:srgbClr val="000000"/>
                            </a:solidFill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26" name="TextBox 25"/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638223" y="4542617"/>
                          <a:ext cx="860172" cy="276999"/>
                        </a:xfrm>
                        <a:prstGeom prst="rect">
                          <a:avLst/>
                        </a:prstGeom>
                        <a:blipFill rotWithShape="0">
                          <a:blip r:embed="rId5"/>
                          <a:stretch>
                            <a:fillRect l="-3546" r="-2128" b="-15217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l-GR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27" name="TextBox 26"/>
                        <p:cNvSpPr txBox="1"/>
                        <p:nvPr/>
                      </p:nvSpPr>
                      <p:spPr>
                        <a:xfrm>
                          <a:off x="1830355" y="4544840"/>
                          <a:ext cx="860172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l-GR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l-GR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  <m:r>
                                  <a:rPr lang="en-US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l-GR" dirty="0">
                            <a:solidFill>
                              <a:srgbClr val="000000"/>
                            </a:solidFill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27" name="TextBox 26"/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1830355" y="4544840"/>
                          <a:ext cx="860172" cy="276999"/>
                        </a:xfrm>
                        <a:prstGeom prst="rect">
                          <a:avLst/>
                        </a:prstGeom>
                        <a:blipFill rotWithShape="0">
                          <a:blip r:embed="rId6"/>
                          <a:stretch>
                            <a:fillRect l="-3546" r="-2837" b="-15556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l-GR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p:cxnSp>
                  <p:nvCxnSpPr>
                    <p:cNvPr id="28" name="Straight Arrow Connector 27"/>
                    <p:cNvCxnSpPr/>
                    <p:nvPr/>
                  </p:nvCxnSpPr>
                  <p:spPr>
                    <a:xfrm flipV="1">
                      <a:off x="1616043" y="4542618"/>
                      <a:ext cx="0" cy="344345"/>
                    </a:xfrm>
                    <a:prstGeom prst="straightConnector1">
                      <a:avLst/>
                    </a:prstGeom>
                    <a:ln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29" name="TextBox 28"/>
                        <p:cNvSpPr txBox="1"/>
                        <p:nvPr/>
                      </p:nvSpPr>
                      <p:spPr>
                        <a:xfrm>
                          <a:off x="1460840" y="4869337"/>
                          <a:ext cx="310406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l-GR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l-GR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l-GR" dirty="0">
                            <a:solidFill>
                              <a:srgbClr val="000000"/>
                            </a:solidFill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29" name="TextBox 28"/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1460840" y="4869337"/>
                          <a:ext cx="310406" cy="276999"/>
                        </a:xfrm>
                        <a:prstGeom prst="rect">
                          <a:avLst/>
                        </a:prstGeom>
                        <a:blipFill rotWithShape="0">
                          <a:blip r:embed="rId7"/>
                          <a:stretch>
                            <a:fillRect l="-11765" r="-3922" b="-11111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l-GR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30" name="TextBox 29"/>
                        <p:cNvSpPr txBox="1"/>
                        <p:nvPr/>
                      </p:nvSpPr>
                      <p:spPr>
                        <a:xfrm>
                          <a:off x="2772623" y="4526733"/>
                          <a:ext cx="239918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lIns="0" tIns="0" rIns="0" bIns="0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l-GR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oMath>
                            </m:oMathPara>
                          </a14:m>
                          <a:endParaRPr lang="el-GR" dirty="0">
                            <a:solidFill>
                              <a:srgbClr val="000000"/>
                            </a:solidFill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30" name="TextBox 29"/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2772623" y="4526733"/>
                          <a:ext cx="239918" cy="276999"/>
                        </a:xfrm>
                        <a:prstGeom prst="rect">
                          <a:avLst/>
                        </a:prstGeom>
                        <a:blipFill rotWithShape="0">
                          <a:blip r:embed="rId8"/>
                          <a:stretch>
                            <a:fillRect l="-10256" r="-12821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l-GR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0" name="TextBox 19"/>
                      <p:cNvSpPr txBox="1"/>
                      <p:nvPr/>
                    </p:nvSpPr>
                    <p:spPr>
                      <a:xfrm>
                        <a:off x="592955" y="2278221"/>
                        <a:ext cx="887679" cy="31265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l-GR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l-GR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𝜔</m:t>
                                      </m:r>
                                    </m:sup>
                                  </m:sSup>
                                </m:e>
                              </m:d>
                            </m:oMath>
                          </m:oMathPara>
                        </a14:m>
                        <a:endParaRPr lang="el-GR" dirty="0">
                          <a:solidFill>
                            <a:srgbClr val="000000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20" name="TextBox 19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592955" y="2278221"/>
                        <a:ext cx="887679" cy="312650"/>
                      </a:xfrm>
                      <a:prstGeom prst="rect">
                        <a:avLst/>
                      </a:prstGeom>
                      <a:blipFill rotWithShape="0">
                        <a:blip r:embed="rId9"/>
                        <a:stretch>
                          <a:fillRect l="-8966" t="-1923" b="-25000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l-GR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13" name="Straight Connector 12"/>
                <p:cNvCxnSpPr/>
                <p:nvPr/>
              </p:nvCxnSpPr>
              <p:spPr>
                <a:xfrm flipH="1">
                  <a:off x="543207" y="3232087"/>
                  <a:ext cx="479834" cy="0"/>
                </a:xfrm>
                <a:prstGeom prst="line">
                  <a:avLst/>
                </a:prstGeom>
                <a:ln>
                  <a:prstDash val="sysDash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Straight Connector 13"/>
                <p:cNvCxnSpPr/>
                <p:nvPr/>
              </p:nvCxnSpPr>
              <p:spPr>
                <a:xfrm flipH="1" flipV="1">
                  <a:off x="550752" y="3891481"/>
                  <a:ext cx="1530035" cy="7544"/>
                </a:xfrm>
                <a:prstGeom prst="line">
                  <a:avLst/>
                </a:prstGeom>
                <a:ln>
                  <a:prstDash val="sysDash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Straight Connector 14"/>
                <p:cNvCxnSpPr/>
                <p:nvPr/>
              </p:nvCxnSpPr>
              <p:spPr>
                <a:xfrm flipH="1" flipV="1">
                  <a:off x="543207" y="3546695"/>
                  <a:ext cx="1016240" cy="9053"/>
                </a:xfrm>
                <a:prstGeom prst="line">
                  <a:avLst/>
                </a:prstGeom>
                <a:ln>
                  <a:prstDash val="sysDash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6" name="TextBox 15"/>
                    <p:cNvSpPr txBox="1"/>
                    <p:nvPr/>
                  </p:nvSpPr>
                  <p:spPr>
                    <a:xfrm>
                      <a:off x="226475" y="3037086"/>
                      <a:ext cx="284630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  <m:sub>
                                <m:r>
                                  <a:rPr lang="en-US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sub>
                            </m:sSub>
                          </m:oMath>
                        </m:oMathPara>
                      </a14:m>
                      <a:endParaRPr lang="el-GR" dirty="0">
                        <a:solidFill>
                          <a:srgbClr val="00000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6" name="TextBox 15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26475" y="3037086"/>
                      <a:ext cx="284630" cy="276999"/>
                    </a:xfrm>
                    <a:prstGeom prst="rect">
                      <a:avLst/>
                    </a:prstGeom>
                    <a:blipFill rotWithShape="0">
                      <a:blip r:embed="rId10"/>
                      <a:stretch>
                        <a:fillRect l="-27660" r="-6383" b="-3333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l-GR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7" name="TextBox 16"/>
                    <p:cNvSpPr txBox="1"/>
                    <p:nvPr/>
                  </p:nvSpPr>
                  <p:spPr>
                    <a:xfrm>
                      <a:off x="184353" y="3716458"/>
                      <a:ext cx="322396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  <m:sub>
                                <m:r>
                                  <a:rPr lang="en-US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sub>
                            </m:sSub>
                          </m:oMath>
                        </m:oMathPara>
                      </a14:m>
                      <a:endParaRPr lang="el-GR" dirty="0">
                        <a:solidFill>
                          <a:srgbClr val="00000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7" name="TextBox 16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84353" y="3716458"/>
                      <a:ext cx="322396" cy="276999"/>
                    </a:xfrm>
                    <a:prstGeom prst="rect">
                      <a:avLst/>
                    </a:prstGeom>
                    <a:blipFill rotWithShape="0">
                      <a:blip r:embed="rId11"/>
                      <a:stretch>
                        <a:fillRect l="-22642" r="-3774" b="-3260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l-GR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8" name="TextBox 17"/>
                    <p:cNvSpPr txBox="1"/>
                    <p:nvPr/>
                  </p:nvSpPr>
                  <p:spPr>
                    <a:xfrm>
                      <a:off x="219578" y="3379112"/>
                      <a:ext cx="300787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  <m:sub>
                                <m:r>
                                  <a:rPr lang="en-US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</m:oMath>
                        </m:oMathPara>
                      </a14:m>
                      <a:endParaRPr lang="el-GR" dirty="0">
                        <a:solidFill>
                          <a:srgbClr val="00000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8" name="TextBox 17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19578" y="3379112"/>
                      <a:ext cx="300787" cy="276999"/>
                    </a:xfrm>
                    <a:prstGeom prst="rect">
                      <a:avLst/>
                    </a:prstGeom>
                    <a:blipFill rotWithShape="0">
                      <a:blip r:embed="rId12"/>
                      <a:stretch>
                        <a:fillRect l="-26000" r="-2000" b="-3333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l-GR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11" name="Freeform 10"/>
              <p:cNvSpPr/>
              <p:nvPr/>
            </p:nvSpPr>
            <p:spPr>
              <a:xfrm>
                <a:off x="6837059" y="3698033"/>
                <a:ext cx="1942874" cy="1361971"/>
              </a:xfrm>
              <a:custGeom>
                <a:avLst/>
                <a:gdLst>
                  <a:gd name="connsiteX0" fmla="*/ 0 w 2831123"/>
                  <a:gd name="connsiteY0" fmla="*/ 0 h 1863969"/>
                  <a:gd name="connsiteX1" fmla="*/ 1002323 w 2831123"/>
                  <a:gd name="connsiteY1" fmla="*/ 1151792 h 1863969"/>
                  <a:gd name="connsiteX2" fmla="*/ 2831123 w 2831123"/>
                  <a:gd name="connsiteY2" fmla="*/ 1863969 h 18639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831123" h="1863969">
                    <a:moveTo>
                      <a:pt x="0" y="0"/>
                    </a:moveTo>
                    <a:cubicBezTo>
                      <a:pt x="265234" y="420565"/>
                      <a:pt x="530469" y="841131"/>
                      <a:pt x="1002323" y="1151792"/>
                    </a:cubicBezTo>
                    <a:cubicBezTo>
                      <a:pt x="1474177" y="1462454"/>
                      <a:pt x="2518996" y="1759927"/>
                      <a:pt x="2831123" y="1863969"/>
                    </a:cubicBezTo>
                  </a:path>
                </a:pathLst>
              </a:custGeom>
              <a:noFill/>
              <a:ln w="28575">
                <a:solidFill>
                  <a:srgbClr val="00B0F0"/>
                </a:solidFill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l-GR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7" name="Left Brace 6"/>
            <p:cNvSpPr/>
            <p:nvPr/>
          </p:nvSpPr>
          <p:spPr>
            <a:xfrm rot="16200000">
              <a:off x="6772690" y="3162848"/>
              <a:ext cx="346093" cy="814783"/>
            </a:xfrm>
            <a:prstGeom prst="leftBrac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l-GR" dirty="0">
                <a:solidFill>
                  <a:srgbClr val="00000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/>
                <p:cNvSpPr txBox="1"/>
                <p:nvPr/>
              </p:nvSpPr>
              <p:spPr>
                <a:xfrm>
                  <a:off x="6780014" y="3716685"/>
                  <a:ext cx="29424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oMath>
                    </m:oMathPara>
                  </a14:m>
                  <a:endParaRPr lang="el-GR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33" name="TextBox 3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80014" y="3716685"/>
                  <a:ext cx="294247" cy="276999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 l="-12500" r="-8333" b="-15217"/>
                  </a:stretch>
                </a:blipFill>
              </p:spPr>
              <p:txBody>
                <a:bodyPr/>
                <a:lstStyle/>
                <a:p>
                  <a:r>
                    <a:rPr lang="el-G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4" name="Left Brace 33"/>
            <p:cNvSpPr/>
            <p:nvPr/>
          </p:nvSpPr>
          <p:spPr>
            <a:xfrm rot="16200000">
              <a:off x="8042722" y="3162848"/>
              <a:ext cx="346093" cy="814783"/>
            </a:xfrm>
            <a:prstGeom prst="leftBrac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l-GR" dirty="0">
                <a:solidFill>
                  <a:srgbClr val="00000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/>
                <p:cNvSpPr txBox="1"/>
                <p:nvPr/>
              </p:nvSpPr>
              <p:spPr>
                <a:xfrm>
                  <a:off x="8050046" y="3716685"/>
                  <a:ext cx="33201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oMath>
                    </m:oMathPara>
                  </a14:m>
                  <a:endParaRPr lang="el-GR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35" name="TextBox 3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50046" y="3716685"/>
                  <a:ext cx="332014" cy="276999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 l="-9091" r="-3636" b="-10870"/>
                  </a:stretch>
                </a:blipFill>
              </p:spPr>
              <p:txBody>
                <a:bodyPr/>
                <a:lstStyle/>
                <a:p>
                  <a:r>
                    <a:rPr lang="el-GR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6113936" y="4695432"/>
                <a:ext cx="250580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l-GR" dirty="0" smtClean="0">
                    <a:solidFill>
                      <a:srgbClr val="000000"/>
                    </a:solidFill>
                  </a:rPr>
                  <a:t>στη συχνότητα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endParaRPr lang="el-GR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3936" y="4695432"/>
                <a:ext cx="2505808" cy="369332"/>
              </a:xfrm>
              <a:prstGeom prst="rect">
                <a:avLst/>
              </a:prstGeom>
              <a:blipFill rotWithShape="0">
                <a:blip r:embed="rId15"/>
                <a:stretch>
                  <a:fillRect l="-2190" t="-8197" b="-24590"/>
                </a:stretch>
              </a:blipFill>
            </p:spPr>
            <p:txBody>
              <a:bodyPr/>
              <a:lstStyle/>
              <a:p>
                <a:r>
                  <a:rPr lang="el-G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2998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7283" y="346018"/>
                <a:ext cx="6990546" cy="6027622"/>
              </a:xfrm>
            </p:spPr>
            <p:txBody>
              <a:bodyPr>
                <a:normAutofit/>
              </a:bodyPr>
              <a:lstStyle/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l-GR" b="1" dirty="0" smtClean="0"/>
                  <a:t> </a:t>
                </a:r>
                <a:r>
                  <a:rPr lang="el-GR" b="1" dirty="0"/>
                  <a:t>ΓΧΑ Συστήματα στο Χώρο της Συχνότητας – Απόκριση Φάσης</a:t>
                </a:r>
                <a:r>
                  <a:rPr lang="el-GR" sz="400" b="1" dirty="0" smtClean="0">
                    <a:solidFill>
                      <a:prstClr val="black"/>
                    </a:solidFill>
                  </a:rPr>
                  <a:t/>
                </a:r>
                <a:br>
                  <a:rPr lang="el-GR" sz="400" b="1" dirty="0" smtClean="0">
                    <a:solidFill>
                      <a:prstClr val="black"/>
                    </a:solidFill>
                  </a:rPr>
                </a:br>
                <a:endParaRPr lang="el-GR" dirty="0"/>
              </a:p>
              <a:p>
                <a:pPr marL="201168" lvl="1" indent="0">
                  <a:buClrTx/>
                  <a:buSzPct val="1200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l-GR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cos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cos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l-GR" b="1" dirty="0"/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 </a:t>
                </a:r>
                <a:r>
                  <a:rPr lang="el-GR" dirty="0" smtClean="0"/>
                  <a:t>Έτσι </a:t>
                </a:r>
                <a:r>
                  <a:rPr lang="el-GR" dirty="0"/>
                  <a:t>το σήμα γράφεται </a:t>
                </a:r>
                <a:r>
                  <a:rPr lang="el-GR" dirty="0" smtClean="0"/>
                  <a:t>ως</a:t>
                </a:r>
                <a:r>
                  <a:rPr lang="en-US" dirty="0" smtClean="0"/>
                  <a:t/>
                </a:r>
                <a:br>
                  <a:rPr lang="en-US" dirty="0" smtClean="0"/>
                </a:br>
                <a:endParaRPr lang="en-US" dirty="0" smtClean="0"/>
              </a:p>
              <a:p>
                <a:pPr marL="0" indent="0">
                  <a:buClrTx/>
                  <a:buSzPct val="1200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l-GR" sz="1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m:rPr>
                          <m:sty m:val="p"/>
                        </m:rPr>
                        <a:rPr lang="en-US" sz="1800">
                          <a:latin typeface="Cambria Math" panose="02040503050406030204" pitchFamily="18" charset="0"/>
                        </a:rPr>
                        <m:t>cos</m:t>
                      </m:r>
                      <m:r>
                        <a:rPr lang="en-US" sz="180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sub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sub>
                                  </m:s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sub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sSub>
                                    <m:sSubPr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d>
                      <m:r>
                        <m:rPr>
                          <m:sty m:val="p"/>
                        </m:rPr>
                        <a:rPr lang="en-US" sz="1800">
                          <a:latin typeface="Cambria Math" panose="02040503050406030204" pitchFamily="18" charset="0"/>
                        </a:rPr>
                        <m:t>cos</m:t>
                      </m:r>
                      <m:r>
                        <a:rPr lang="en-US" sz="180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sub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sub>
                                  </m:s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sub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sSub>
                                    <m:sSubPr>
                                      <m:ctrlP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d>
                    </m:oMath>
                  </m:oMathPara>
                </a14:m>
                <a:endParaRPr lang="el-GR" sz="1800" dirty="0"/>
              </a:p>
              <a:p>
                <a:pPr marL="201168" lvl="1" indent="0">
                  <a:buClrTx/>
                  <a:buSzPct val="120000"/>
                  <a:buNone/>
                </a:pPr>
                <a:r>
                  <a:rPr lang="el-GR" i="1" dirty="0" smtClean="0"/>
                  <a:t/>
                </a:r>
                <a:br>
                  <a:rPr lang="el-GR" i="1" dirty="0" smtClean="0"/>
                </a:br>
                <a:r>
                  <a:rPr lang="el-GR" sz="2000" dirty="0"/>
                  <a:t>κ</a:t>
                </a:r>
                <a:r>
                  <a:rPr lang="el-GR" sz="2000" dirty="0" smtClean="0"/>
                  <a:t>αι με βάση τα παραπάνω</a:t>
                </a:r>
                <a:r>
                  <a:rPr lang="el-GR" dirty="0" smtClean="0"/>
                  <a:t/>
                </a:r>
                <a:br>
                  <a:rPr lang="el-GR" dirty="0" smtClean="0"/>
                </a:br>
                <a:endParaRPr lang="en-US" dirty="0" smtClean="0"/>
              </a:p>
              <a:p>
                <a:pPr marL="201168" lvl="1" indent="0">
                  <a:buClrTx/>
                  <a:buSzPct val="1200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𝐴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l-GR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𝝉</m:t>
                              </m:r>
                            </m:e>
                            <m:sub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𝒈</m:t>
                              </m:r>
                            </m:sub>
                          </m:s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  <m:sSub>
                                <m:sSub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𝝎</m:t>
                                  </m:r>
                                </m:e>
                                <m:sub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𝒄</m:t>
                                  </m:r>
                                </m:sub>
                              </m:sSub>
                            </m:sup>
                          </m:s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en-US" i="1">
                          <a:latin typeface="Cambria Math" panose="02040503050406030204" pitchFamily="18" charset="0"/>
                        </a:rPr>
                        <m:t>))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cos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⁡(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l-GR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𝝉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𝒑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𝒋</m:t>
                          </m:r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𝝎</m:t>
                              </m:r>
                            </m:e>
                            <m:sub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sub>
                          </m:sSub>
                        </m:sup>
                      </m:sSup>
                      <m:r>
                        <a:rPr lang="en-US" b="1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el-GR" dirty="0" smtClean="0"/>
              </a:p>
              <a:p>
                <a:pPr marL="0" indent="0">
                  <a:buClrTx/>
                  <a:buSzPct val="120000"/>
                  <a:buNone/>
                </a:pPr>
                <a:endParaRPr lang="el-GR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7283" y="346018"/>
                <a:ext cx="6990546" cy="6027622"/>
              </a:xfrm>
              <a:blipFill rotWithShape="0">
                <a:blip r:embed="rId3"/>
                <a:stretch>
                  <a:fillRect l="-2441" t="-1820"/>
                </a:stretch>
              </a:blipFill>
            </p:spPr>
            <p:txBody>
              <a:bodyPr/>
              <a:lstStyle/>
              <a:p>
                <a:r>
                  <a:rPr lang="el-G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0" y="255320"/>
            <a:ext cx="9144000" cy="74814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sz="1350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6561861"/>
            <a:ext cx="9144000" cy="74814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sz="1350">
              <a:solidFill>
                <a:prstClr val="white"/>
              </a:solidFill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6368908" y="436166"/>
            <a:ext cx="2782920" cy="3434428"/>
            <a:chOff x="6149104" y="559256"/>
            <a:chExt cx="2782920" cy="3434428"/>
          </a:xfrm>
        </p:grpSpPr>
        <p:grpSp>
          <p:nvGrpSpPr>
            <p:cNvPr id="9" name="Group 8"/>
            <p:cNvGrpSpPr/>
            <p:nvPr/>
          </p:nvGrpSpPr>
          <p:grpSpPr>
            <a:xfrm>
              <a:off x="6149104" y="559256"/>
              <a:ext cx="2782920" cy="3157826"/>
              <a:chOff x="6263404" y="3335290"/>
              <a:chExt cx="2782920" cy="3157826"/>
            </a:xfrm>
          </p:grpSpPr>
          <p:grpSp>
            <p:nvGrpSpPr>
              <p:cNvPr id="10" name="Group 9"/>
              <p:cNvGrpSpPr/>
              <p:nvPr/>
            </p:nvGrpSpPr>
            <p:grpSpPr>
              <a:xfrm>
                <a:off x="6263404" y="3335290"/>
                <a:ext cx="2782920" cy="3157826"/>
                <a:chOff x="184353" y="2278221"/>
                <a:chExt cx="2782920" cy="3157826"/>
              </a:xfrm>
            </p:grpSpPr>
            <p:grpSp>
              <p:nvGrpSpPr>
                <p:cNvPr id="12" name="Group 11"/>
                <p:cNvGrpSpPr/>
                <p:nvPr/>
              </p:nvGrpSpPr>
              <p:grpSpPr>
                <a:xfrm>
                  <a:off x="398352" y="2278221"/>
                  <a:ext cx="2568921" cy="3157826"/>
                  <a:chOff x="398352" y="2278221"/>
                  <a:chExt cx="2568921" cy="3157826"/>
                </a:xfrm>
              </p:grpSpPr>
              <p:grpSp>
                <p:nvGrpSpPr>
                  <p:cNvPr id="19" name="Group 18"/>
                  <p:cNvGrpSpPr/>
                  <p:nvPr/>
                </p:nvGrpSpPr>
                <p:grpSpPr>
                  <a:xfrm>
                    <a:off x="398352" y="2598345"/>
                    <a:ext cx="2568921" cy="2837702"/>
                    <a:chOff x="443620" y="2308634"/>
                    <a:chExt cx="2568921" cy="2837702"/>
                  </a:xfrm>
                </p:grpSpPr>
                <p:cxnSp>
                  <p:nvCxnSpPr>
                    <p:cNvPr id="21" name="Straight Connector 20"/>
                    <p:cNvCxnSpPr/>
                    <p:nvPr/>
                  </p:nvCxnSpPr>
                  <p:spPr>
                    <a:xfrm>
                      <a:off x="443620" y="2553077"/>
                      <a:ext cx="1892174" cy="1195058"/>
                    </a:xfrm>
                    <a:prstGeom prst="line">
                      <a:avLst/>
                    </a:prstGeom>
                    <a:ln w="28575">
                      <a:solidFill>
                        <a:srgbClr val="0070C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22" name="Group 21"/>
                    <p:cNvGrpSpPr/>
                    <p:nvPr/>
                  </p:nvGrpSpPr>
                  <p:grpSpPr>
                    <a:xfrm>
                      <a:off x="443620" y="2308634"/>
                      <a:ext cx="2344847" cy="2370499"/>
                      <a:chOff x="443620" y="2308634"/>
                      <a:chExt cx="2344847" cy="2370499"/>
                    </a:xfrm>
                  </p:grpSpPr>
                  <p:cxnSp>
                    <p:nvCxnSpPr>
                      <p:cNvPr id="31" name="Straight Arrow Connector 30"/>
                      <p:cNvCxnSpPr/>
                      <p:nvPr/>
                    </p:nvCxnSpPr>
                    <p:spPr>
                      <a:xfrm>
                        <a:off x="443620" y="4526733"/>
                        <a:ext cx="2344847" cy="9053"/>
                      </a:xfrm>
                      <a:prstGeom prst="straightConnector1">
                        <a:avLst/>
                      </a:prstGeom>
                      <a:ln>
                        <a:tailEnd type="triangle"/>
                      </a:ln>
                    </p:spPr>
                    <p:style>
                      <a:lnRef idx="2">
                        <a:schemeClr val="dk1"/>
                      </a:lnRef>
                      <a:fillRef idx="0">
                        <a:schemeClr val="dk1"/>
                      </a:fillRef>
                      <a:effectRef idx="1">
                        <a:schemeClr val="dk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2" name="Straight Arrow Connector 31"/>
                      <p:cNvCxnSpPr/>
                      <p:nvPr/>
                    </p:nvCxnSpPr>
                    <p:spPr>
                      <a:xfrm flipH="1" flipV="1">
                        <a:off x="588475" y="2308634"/>
                        <a:ext cx="7545" cy="2370499"/>
                      </a:xfrm>
                      <a:prstGeom prst="straightConnector1">
                        <a:avLst/>
                      </a:prstGeom>
                      <a:ln>
                        <a:tailEnd type="triangle"/>
                      </a:ln>
                    </p:spPr>
                    <p:style>
                      <a:lnRef idx="2">
                        <a:schemeClr val="dk1"/>
                      </a:lnRef>
                      <a:fillRef idx="0">
                        <a:schemeClr val="dk1"/>
                      </a:fillRef>
                      <a:effectRef idx="1">
                        <a:schemeClr val="dk1"/>
                      </a:effectRef>
                      <a:fontRef idx="minor">
                        <a:schemeClr val="tx1"/>
                      </a:fontRef>
                    </p:style>
                  </p:cxnSp>
                </p:grpSp>
                <p:cxnSp>
                  <p:nvCxnSpPr>
                    <p:cNvPr id="23" name="Straight Connector 22"/>
                    <p:cNvCxnSpPr/>
                    <p:nvPr/>
                  </p:nvCxnSpPr>
                  <p:spPr>
                    <a:xfrm>
                      <a:off x="1068309" y="2942376"/>
                      <a:ext cx="9053" cy="1584357"/>
                    </a:xfrm>
                    <a:prstGeom prst="line">
                      <a:avLst/>
                    </a:prstGeom>
                    <a:ln>
                      <a:prstDash val="sysDash"/>
                    </a:ln>
                  </p:spPr>
                  <p:style>
                    <a:lnRef idx="2">
                      <a:schemeClr val="dk1"/>
                    </a:lnRef>
                    <a:fillRef idx="0">
                      <a:schemeClr val="dk1"/>
                    </a:fillRef>
                    <a:effectRef idx="1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4" name="Straight Connector 23"/>
                    <p:cNvCxnSpPr/>
                    <p:nvPr/>
                  </p:nvCxnSpPr>
                  <p:spPr>
                    <a:xfrm>
                      <a:off x="2126055" y="3601770"/>
                      <a:ext cx="1509" cy="934016"/>
                    </a:xfrm>
                    <a:prstGeom prst="line">
                      <a:avLst/>
                    </a:prstGeom>
                    <a:ln>
                      <a:prstDash val="sysDash"/>
                    </a:ln>
                  </p:spPr>
                  <p:style>
                    <a:lnRef idx="2">
                      <a:schemeClr val="dk1"/>
                    </a:lnRef>
                    <a:fillRef idx="0">
                      <a:schemeClr val="dk1"/>
                    </a:fillRef>
                    <a:effectRef idx="1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5" name="Straight Connector 24"/>
                    <p:cNvCxnSpPr/>
                    <p:nvPr/>
                  </p:nvCxnSpPr>
                  <p:spPr>
                    <a:xfrm>
                      <a:off x="1599445" y="3266038"/>
                      <a:ext cx="16598" cy="1260695"/>
                    </a:xfrm>
                    <a:prstGeom prst="line">
                      <a:avLst/>
                    </a:prstGeom>
                    <a:ln>
                      <a:prstDash val="sysDash"/>
                    </a:ln>
                  </p:spPr>
                  <p:style>
                    <a:lnRef idx="2">
                      <a:schemeClr val="dk1"/>
                    </a:lnRef>
                    <a:fillRef idx="0">
                      <a:schemeClr val="dk1"/>
                    </a:fillRef>
                    <a:effectRef idx="1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26" name="TextBox 25"/>
                        <p:cNvSpPr txBox="1"/>
                        <p:nvPr/>
                      </p:nvSpPr>
                      <p:spPr>
                        <a:xfrm>
                          <a:off x="638223" y="4542617"/>
                          <a:ext cx="860172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l-GR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l-GR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  <m:r>
                                  <a:rPr lang="en-US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l-GR" dirty="0">
                            <a:solidFill>
                              <a:srgbClr val="000000"/>
                            </a:solidFill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26" name="TextBox 25"/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638223" y="4542617"/>
                          <a:ext cx="860172" cy="276999"/>
                        </a:xfrm>
                        <a:prstGeom prst="rect">
                          <a:avLst/>
                        </a:prstGeom>
                        <a:blipFill rotWithShape="0">
                          <a:blip r:embed="rId5"/>
                          <a:stretch>
                            <a:fillRect l="-3546" r="-2128" b="-15556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l-GR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27" name="TextBox 26"/>
                        <p:cNvSpPr txBox="1"/>
                        <p:nvPr/>
                      </p:nvSpPr>
                      <p:spPr>
                        <a:xfrm>
                          <a:off x="1830355" y="4544840"/>
                          <a:ext cx="860172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l-GR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l-GR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  <m:r>
                                  <a:rPr lang="en-US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l-GR" dirty="0">
                            <a:solidFill>
                              <a:srgbClr val="000000"/>
                            </a:solidFill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27" name="TextBox 26"/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1830355" y="4544840"/>
                          <a:ext cx="860172" cy="276999"/>
                        </a:xfrm>
                        <a:prstGeom prst="rect">
                          <a:avLst/>
                        </a:prstGeom>
                        <a:blipFill rotWithShape="0">
                          <a:blip r:embed="rId6"/>
                          <a:stretch>
                            <a:fillRect l="-3546" r="-2837" b="-15556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l-GR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p:cxnSp>
                  <p:nvCxnSpPr>
                    <p:cNvPr id="28" name="Straight Arrow Connector 27"/>
                    <p:cNvCxnSpPr/>
                    <p:nvPr/>
                  </p:nvCxnSpPr>
                  <p:spPr>
                    <a:xfrm flipV="1">
                      <a:off x="1616043" y="4542618"/>
                      <a:ext cx="0" cy="344345"/>
                    </a:xfrm>
                    <a:prstGeom prst="straightConnector1">
                      <a:avLst/>
                    </a:prstGeom>
                    <a:ln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29" name="TextBox 28"/>
                        <p:cNvSpPr txBox="1"/>
                        <p:nvPr/>
                      </p:nvSpPr>
                      <p:spPr>
                        <a:xfrm>
                          <a:off x="1460840" y="4869337"/>
                          <a:ext cx="310406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l-GR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l-GR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l-GR" dirty="0">
                            <a:solidFill>
                              <a:srgbClr val="000000"/>
                            </a:solidFill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29" name="TextBox 28"/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1460840" y="4869337"/>
                          <a:ext cx="310406" cy="276999"/>
                        </a:xfrm>
                        <a:prstGeom prst="rect">
                          <a:avLst/>
                        </a:prstGeom>
                        <a:blipFill rotWithShape="0">
                          <a:blip r:embed="rId7"/>
                          <a:stretch>
                            <a:fillRect l="-11765" r="-1961" b="-10870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l-GR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30" name="TextBox 29"/>
                        <p:cNvSpPr txBox="1"/>
                        <p:nvPr/>
                      </p:nvSpPr>
                      <p:spPr>
                        <a:xfrm>
                          <a:off x="2772623" y="4526733"/>
                          <a:ext cx="239918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lIns="0" tIns="0" rIns="0" bIns="0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l-GR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oMath>
                            </m:oMathPara>
                          </a14:m>
                          <a:endParaRPr lang="el-GR" dirty="0">
                            <a:solidFill>
                              <a:srgbClr val="000000"/>
                            </a:solidFill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30" name="TextBox 29"/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2772623" y="4526733"/>
                          <a:ext cx="239918" cy="276999"/>
                        </a:xfrm>
                        <a:prstGeom prst="rect">
                          <a:avLst/>
                        </a:prstGeom>
                        <a:blipFill rotWithShape="0">
                          <a:blip r:embed="rId8"/>
                          <a:stretch>
                            <a:fillRect l="-10256" r="-12821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l-GR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0" name="TextBox 19"/>
                      <p:cNvSpPr txBox="1"/>
                      <p:nvPr/>
                    </p:nvSpPr>
                    <p:spPr>
                      <a:xfrm>
                        <a:off x="592955" y="2278221"/>
                        <a:ext cx="887679" cy="31265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l-GR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l-GR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𝜔</m:t>
                                      </m:r>
                                    </m:sup>
                                  </m:sSup>
                                </m:e>
                              </m:d>
                            </m:oMath>
                          </m:oMathPara>
                        </a14:m>
                        <a:endParaRPr lang="el-GR" dirty="0">
                          <a:solidFill>
                            <a:srgbClr val="000000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20" name="TextBox 19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592955" y="2278221"/>
                        <a:ext cx="887679" cy="312650"/>
                      </a:xfrm>
                      <a:prstGeom prst="rect">
                        <a:avLst/>
                      </a:prstGeom>
                      <a:blipFill rotWithShape="0">
                        <a:blip r:embed="rId9"/>
                        <a:stretch>
                          <a:fillRect l="-8966" t="-3922" b="-25490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l-GR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13" name="Straight Connector 12"/>
                <p:cNvCxnSpPr/>
                <p:nvPr/>
              </p:nvCxnSpPr>
              <p:spPr>
                <a:xfrm flipH="1">
                  <a:off x="543207" y="3232087"/>
                  <a:ext cx="479834" cy="0"/>
                </a:xfrm>
                <a:prstGeom prst="line">
                  <a:avLst/>
                </a:prstGeom>
                <a:ln>
                  <a:prstDash val="sysDash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Straight Connector 13"/>
                <p:cNvCxnSpPr/>
                <p:nvPr/>
              </p:nvCxnSpPr>
              <p:spPr>
                <a:xfrm flipH="1" flipV="1">
                  <a:off x="550752" y="3891481"/>
                  <a:ext cx="1530035" cy="7544"/>
                </a:xfrm>
                <a:prstGeom prst="line">
                  <a:avLst/>
                </a:prstGeom>
                <a:ln>
                  <a:prstDash val="sysDash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Straight Connector 14"/>
                <p:cNvCxnSpPr/>
                <p:nvPr/>
              </p:nvCxnSpPr>
              <p:spPr>
                <a:xfrm flipH="1" flipV="1">
                  <a:off x="543207" y="3546695"/>
                  <a:ext cx="1016240" cy="9053"/>
                </a:xfrm>
                <a:prstGeom prst="line">
                  <a:avLst/>
                </a:prstGeom>
                <a:ln>
                  <a:prstDash val="sysDash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6" name="TextBox 15"/>
                    <p:cNvSpPr txBox="1"/>
                    <p:nvPr/>
                  </p:nvSpPr>
                  <p:spPr>
                    <a:xfrm>
                      <a:off x="226475" y="3037086"/>
                      <a:ext cx="284630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  <m:sub>
                                <m:r>
                                  <a:rPr lang="en-US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sub>
                            </m:sSub>
                          </m:oMath>
                        </m:oMathPara>
                      </a14:m>
                      <a:endParaRPr lang="el-GR" dirty="0">
                        <a:solidFill>
                          <a:srgbClr val="00000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6" name="TextBox 15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26475" y="3037086"/>
                      <a:ext cx="284630" cy="276999"/>
                    </a:xfrm>
                    <a:prstGeom prst="rect">
                      <a:avLst/>
                    </a:prstGeom>
                    <a:blipFill rotWithShape="0">
                      <a:blip r:embed="rId10"/>
                      <a:stretch>
                        <a:fillRect l="-30435" r="-8696" b="-35556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l-GR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7" name="TextBox 16"/>
                    <p:cNvSpPr txBox="1"/>
                    <p:nvPr/>
                  </p:nvSpPr>
                  <p:spPr>
                    <a:xfrm>
                      <a:off x="184353" y="3716458"/>
                      <a:ext cx="322396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  <m:sub>
                                <m:r>
                                  <a:rPr lang="en-US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sub>
                            </m:sSub>
                          </m:oMath>
                        </m:oMathPara>
                      </a14:m>
                      <a:endParaRPr lang="el-GR" dirty="0">
                        <a:solidFill>
                          <a:srgbClr val="00000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7" name="TextBox 16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84353" y="3716458"/>
                      <a:ext cx="322396" cy="276999"/>
                    </a:xfrm>
                    <a:prstGeom prst="rect">
                      <a:avLst/>
                    </a:prstGeom>
                    <a:blipFill rotWithShape="0">
                      <a:blip r:embed="rId11"/>
                      <a:stretch>
                        <a:fillRect l="-24528" r="-1887" b="-3260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l-GR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8" name="TextBox 17"/>
                    <p:cNvSpPr txBox="1"/>
                    <p:nvPr/>
                  </p:nvSpPr>
                  <p:spPr>
                    <a:xfrm>
                      <a:off x="219578" y="3379112"/>
                      <a:ext cx="300787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  <m:sub>
                                <m:r>
                                  <a:rPr lang="en-US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</m:oMath>
                        </m:oMathPara>
                      </a14:m>
                      <a:endParaRPr lang="el-GR" dirty="0">
                        <a:solidFill>
                          <a:srgbClr val="00000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8" name="TextBox 17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19578" y="3379112"/>
                      <a:ext cx="300787" cy="276999"/>
                    </a:xfrm>
                    <a:prstGeom prst="rect">
                      <a:avLst/>
                    </a:prstGeom>
                    <a:blipFill rotWithShape="0">
                      <a:blip r:embed="rId12"/>
                      <a:stretch>
                        <a:fillRect l="-28571" r="-2041" b="-3260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l-GR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11" name="Freeform 10"/>
              <p:cNvSpPr/>
              <p:nvPr/>
            </p:nvSpPr>
            <p:spPr>
              <a:xfrm>
                <a:off x="6792243" y="3678207"/>
                <a:ext cx="1942874" cy="1361971"/>
              </a:xfrm>
              <a:custGeom>
                <a:avLst/>
                <a:gdLst>
                  <a:gd name="connsiteX0" fmla="*/ 0 w 2831123"/>
                  <a:gd name="connsiteY0" fmla="*/ 0 h 1863969"/>
                  <a:gd name="connsiteX1" fmla="*/ 1002323 w 2831123"/>
                  <a:gd name="connsiteY1" fmla="*/ 1151792 h 1863969"/>
                  <a:gd name="connsiteX2" fmla="*/ 2831123 w 2831123"/>
                  <a:gd name="connsiteY2" fmla="*/ 1863969 h 18639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831123" h="1863969">
                    <a:moveTo>
                      <a:pt x="0" y="0"/>
                    </a:moveTo>
                    <a:cubicBezTo>
                      <a:pt x="265234" y="420565"/>
                      <a:pt x="530469" y="841131"/>
                      <a:pt x="1002323" y="1151792"/>
                    </a:cubicBezTo>
                    <a:cubicBezTo>
                      <a:pt x="1474177" y="1462454"/>
                      <a:pt x="2518996" y="1759927"/>
                      <a:pt x="2831123" y="1863969"/>
                    </a:cubicBezTo>
                  </a:path>
                </a:pathLst>
              </a:custGeom>
              <a:noFill/>
              <a:ln w="28575">
                <a:solidFill>
                  <a:srgbClr val="00B0F0"/>
                </a:solidFill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l-GR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7" name="Left Brace 6"/>
            <p:cNvSpPr/>
            <p:nvPr/>
          </p:nvSpPr>
          <p:spPr>
            <a:xfrm rot="16200000">
              <a:off x="6772690" y="3162848"/>
              <a:ext cx="346093" cy="814783"/>
            </a:xfrm>
            <a:prstGeom prst="leftBrac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l-GR" dirty="0">
                <a:solidFill>
                  <a:srgbClr val="00000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/>
                <p:cNvSpPr txBox="1"/>
                <p:nvPr/>
              </p:nvSpPr>
              <p:spPr>
                <a:xfrm>
                  <a:off x="6780014" y="3716685"/>
                  <a:ext cx="29424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oMath>
                    </m:oMathPara>
                  </a14:m>
                  <a:endParaRPr lang="el-GR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33" name="TextBox 3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80014" y="3716685"/>
                  <a:ext cx="294247" cy="276999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 l="-12245" r="-6122" b="-15556"/>
                  </a:stretch>
                </a:blipFill>
              </p:spPr>
              <p:txBody>
                <a:bodyPr/>
                <a:lstStyle/>
                <a:p>
                  <a:r>
                    <a:rPr lang="el-G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4" name="Left Brace 33"/>
            <p:cNvSpPr/>
            <p:nvPr/>
          </p:nvSpPr>
          <p:spPr>
            <a:xfrm rot="16200000">
              <a:off x="8042722" y="3162848"/>
              <a:ext cx="346093" cy="814783"/>
            </a:xfrm>
            <a:prstGeom prst="leftBrac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l-GR" dirty="0">
                <a:solidFill>
                  <a:srgbClr val="00000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/>
                <p:cNvSpPr txBox="1"/>
                <p:nvPr/>
              </p:nvSpPr>
              <p:spPr>
                <a:xfrm>
                  <a:off x="8050046" y="3716685"/>
                  <a:ext cx="33201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oMath>
                    </m:oMathPara>
                  </a14:m>
                  <a:endParaRPr lang="el-GR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35" name="TextBox 3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50046" y="3716685"/>
                  <a:ext cx="332014" cy="276999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 l="-9259" r="-3704" b="-11111"/>
                  </a:stretch>
                </a:blipFill>
              </p:spPr>
              <p:txBody>
                <a:bodyPr/>
                <a:lstStyle/>
                <a:p>
                  <a:r>
                    <a:rPr lang="el-GR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/>
              <p:cNvSpPr/>
              <p:nvPr/>
            </p:nvSpPr>
            <p:spPr>
              <a:xfrm>
                <a:off x="92479" y="4308276"/>
                <a:ext cx="8959041" cy="193899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buSzPct val="120000"/>
                  <a:buFont typeface="Arial" panose="020B0604020202020204" pitchFamily="34" charset="0"/>
                  <a:buChar char="•"/>
                </a:pPr>
                <a:r>
                  <a:rPr lang="el-GR" dirty="0" smtClean="0">
                    <a:solidFill>
                      <a:srgbClr val="000000"/>
                    </a:solidFill>
                  </a:rPr>
                  <a:t> </a:t>
                </a:r>
                <a:r>
                  <a:rPr lang="el-GR" sz="2000" dirty="0" smtClean="0">
                    <a:solidFill>
                      <a:srgbClr val="000000"/>
                    </a:solidFill>
                  </a:rPr>
                  <a:t>Παρατηρούμε </a:t>
                </a:r>
                <a:r>
                  <a:rPr lang="el-GR" sz="2000" dirty="0">
                    <a:solidFill>
                      <a:srgbClr val="000000"/>
                    </a:solidFill>
                  </a:rPr>
                  <a:t>ότι η περιβάλλουσα καθυστερεί διαφορετικό χρόνο στην έξοδο από το φέρον σήμα</a:t>
                </a:r>
                <a:r>
                  <a:rPr lang="el-GR" sz="2000" dirty="0" smtClean="0">
                    <a:solidFill>
                      <a:srgbClr val="000000"/>
                    </a:solidFill>
                  </a:rPr>
                  <a:t>!</a:t>
                </a:r>
              </a:p>
              <a:p>
                <a:pPr>
                  <a:buSzPct val="120000"/>
                  <a:buFont typeface="Arial" panose="020B0604020202020204" pitchFamily="34" charset="0"/>
                  <a:buChar char="•"/>
                </a:pPr>
                <a:endParaRPr lang="el-GR" sz="2000" dirty="0" smtClean="0">
                  <a:solidFill>
                    <a:srgbClr val="000000"/>
                  </a:solidFill>
                </a:endParaRPr>
              </a:p>
              <a:p>
                <a:pPr>
                  <a:buSzPct val="120000"/>
                  <a:buFont typeface="Arial" panose="020B0604020202020204" pitchFamily="34" charset="0"/>
                  <a:buChar char="•"/>
                </a:pPr>
                <a:r>
                  <a:rPr lang="el-GR" sz="2000" dirty="0">
                    <a:solidFill>
                      <a:srgbClr val="000000"/>
                    </a:solidFill>
                  </a:rPr>
                  <a:t> </a:t>
                </a:r>
                <a:r>
                  <a:rPr lang="el-GR" sz="2000" dirty="0" smtClean="0">
                    <a:solidFill>
                      <a:srgbClr val="000000"/>
                    </a:solidFill>
                  </a:rPr>
                  <a:t>Κάναμε </a:t>
                </a:r>
                <a:r>
                  <a:rPr lang="el-GR" sz="2000" b="1" dirty="0" smtClean="0">
                    <a:solidFill>
                      <a:srgbClr val="000000"/>
                    </a:solidFill>
                  </a:rPr>
                  <a:t>δυο</a:t>
                </a:r>
                <a:r>
                  <a:rPr lang="el-GR" sz="2000" dirty="0" smtClean="0">
                    <a:solidFill>
                      <a:srgbClr val="000000"/>
                    </a:solidFill>
                  </a:rPr>
                  <a:t> υποθέσεις:</a:t>
                </a:r>
              </a:p>
              <a:p>
                <a:pPr marL="914400" lvl="1" indent="-457200">
                  <a:buSzPct val="120000"/>
                  <a:buFont typeface="+mj-lt"/>
                  <a:buAutoNum type="arabicPeriod"/>
                </a:pPr>
                <a:r>
                  <a:rPr lang="el-GR" sz="2000" dirty="0" smtClean="0">
                    <a:solidFill>
                      <a:srgbClr val="000000"/>
                    </a:solidFill>
                  </a:rPr>
                  <a:t>Το φάσμα πλάτους είναι (σχεδόν) σταθερό γύρω από τη συχνότητα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endParaRPr lang="en-US" sz="2000" dirty="0" smtClean="0">
                  <a:solidFill>
                    <a:srgbClr val="000000"/>
                  </a:solidFill>
                </a:endParaRPr>
              </a:p>
              <a:p>
                <a:pPr marL="914400" lvl="1" indent="-457200">
                  <a:buSzPct val="120000"/>
                  <a:buFont typeface="+mj-lt"/>
                  <a:buAutoNum type="arabicPeriod"/>
                </a:pPr>
                <a:r>
                  <a:rPr lang="el-GR" sz="2000" dirty="0" smtClean="0">
                    <a:solidFill>
                      <a:srgbClr val="000000"/>
                    </a:solidFill>
                  </a:rPr>
                  <a:t>Η απόκριση φάσης (σχεδόν) γραμμική γύρω από </a:t>
                </a:r>
                <a:r>
                  <a:rPr lang="el-GR" sz="2000" dirty="0">
                    <a:solidFill>
                      <a:srgbClr val="000000"/>
                    </a:solidFill>
                  </a:rPr>
                  <a:t>τη συχνότητα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38" name="Rectangle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479" y="4308276"/>
                <a:ext cx="8959041" cy="1938992"/>
              </a:xfrm>
              <a:prstGeom prst="rect">
                <a:avLst/>
              </a:prstGeom>
              <a:blipFill rotWithShape="0">
                <a:blip r:embed="rId15"/>
                <a:stretch>
                  <a:fillRect l="-884" t="-2516" r="-544" b="-6918"/>
                </a:stretch>
              </a:blipFill>
            </p:spPr>
            <p:txBody>
              <a:bodyPr/>
              <a:lstStyle/>
              <a:p>
                <a:r>
                  <a:rPr lang="el-G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9" name="Group 38"/>
          <p:cNvGrpSpPr/>
          <p:nvPr/>
        </p:nvGrpSpPr>
        <p:grpSpPr>
          <a:xfrm>
            <a:off x="1503484" y="3311188"/>
            <a:ext cx="5070556" cy="828868"/>
            <a:chOff x="2555995" y="1342832"/>
            <a:chExt cx="5070556" cy="828868"/>
          </a:xfrm>
        </p:grpSpPr>
        <p:sp>
          <p:nvSpPr>
            <p:cNvPr id="40" name="Rounded Rectangle 39"/>
            <p:cNvSpPr/>
            <p:nvPr/>
          </p:nvSpPr>
          <p:spPr>
            <a:xfrm>
              <a:off x="2555995" y="1820008"/>
              <a:ext cx="2223093" cy="351692"/>
            </a:xfrm>
            <a:prstGeom prst="roundRect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>
                <a:solidFill>
                  <a:prstClr val="white"/>
                </a:solidFill>
              </a:endParaRPr>
            </a:p>
          </p:txBody>
        </p:sp>
        <p:grpSp>
          <p:nvGrpSpPr>
            <p:cNvPr id="41" name="Group 40"/>
            <p:cNvGrpSpPr/>
            <p:nvPr/>
          </p:nvGrpSpPr>
          <p:grpSpPr>
            <a:xfrm>
              <a:off x="3667543" y="1342832"/>
              <a:ext cx="3959008" cy="477176"/>
              <a:chOff x="3667543" y="1342832"/>
              <a:chExt cx="3959008" cy="477176"/>
            </a:xfrm>
          </p:grpSpPr>
          <p:sp>
            <p:nvSpPr>
              <p:cNvPr id="42" name="TextBox 41"/>
              <p:cNvSpPr txBox="1"/>
              <p:nvPr/>
            </p:nvSpPr>
            <p:spPr>
              <a:xfrm>
                <a:off x="6189162" y="1342832"/>
                <a:ext cx="143738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l-GR" sz="1600" dirty="0" smtClean="0">
                    <a:solidFill>
                      <a:srgbClr val="000000"/>
                    </a:solidFill>
                  </a:rPr>
                  <a:t>περιβάλλουσα</a:t>
                </a:r>
                <a:endParaRPr lang="el-GR" sz="1600" dirty="0">
                  <a:solidFill>
                    <a:srgbClr val="000000"/>
                  </a:solidFill>
                </a:endParaRPr>
              </a:p>
            </p:txBody>
          </p:sp>
          <p:cxnSp>
            <p:nvCxnSpPr>
              <p:cNvPr id="43" name="Elbow Connector 42"/>
              <p:cNvCxnSpPr>
                <a:endCxn id="40" idx="0"/>
              </p:cNvCxnSpPr>
              <p:nvPr/>
            </p:nvCxnSpPr>
            <p:spPr>
              <a:xfrm rot="10800000" flipV="1">
                <a:off x="3667543" y="1641324"/>
                <a:ext cx="3803809" cy="178684"/>
              </a:xfrm>
              <a:prstGeom prst="bentConnector2">
                <a:avLst/>
              </a:prstGeom>
              <a:ln>
                <a:solidFill>
                  <a:srgbClr val="00B0F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4" name="Group 43"/>
          <p:cNvGrpSpPr/>
          <p:nvPr/>
        </p:nvGrpSpPr>
        <p:grpSpPr>
          <a:xfrm>
            <a:off x="3726578" y="3782392"/>
            <a:ext cx="4488321" cy="477145"/>
            <a:chOff x="4779089" y="1832508"/>
            <a:chExt cx="4488321" cy="477145"/>
          </a:xfrm>
        </p:grpSpPr>
        <p:sp>
          <p:nvSpPr>
            <p:cNvPr id="45" name="Rounded Rectangle 44"/>
            <p:cNvSpPr/>
            <p:nvPr/>
          </p:nvSpPr>
          <p:spPr>
            <a:xfrm>
              <a:off x="4779089" y="1832508"/>
              <a:ext cx="2130097" cy="351692"/>
            </a:xfrm>
            <a:prstGeom prst="round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>
                <a:solidFill>
                  <a:prstClr val="white"/>
                </a:solidFill>
              </a:endParaRPr>
            </a:p>
          </p:txBody>
        </p:sp>
        <p:cxnSp>
          <p:nvCxnSpPr>
            <p:cNvPr id="46" name="Elbow Connector 45"/>
            <p:cNvCxnSpPr>
              <a:endCxn id="45" idx="2"/>
            </p:cNvCxnSpPr>
            <p:nvPr/>
          </p:nvCxnSpPr>
          <p:spPr>
            <a:xfrm rot="10800000">
              <a:off x="5844139" y="2184200"/>
              <a:ext cx="3102511" cy="95256"/>
            </a:xfrm>
            <a:prstGeom prst="bentConnector2">
              <a:avLst/>
            </a:prstGeom>
            <a:ln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/>
            <p:cNvSpPr txBox="1"/>
            <p:nvPr/>
          </p:nvSpPr>
          <p:spPr>
            <a:xfrm>
              <a:off x="7830021" y="1971099"/>
              <a:ext cx="14373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sz="1600" dirty="0" smtClean="0">
                  <a:solidFill>
                    <a:srgbClr val="000000"/>
                  </a:solidFill>
                </a:rPr>
                <a:t>φέρον σήμα</a:t>
              </a:r>
              <a:endParaRPr lang="el-GR" sz="1600" dirty="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09001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283" y="346018"/>
            <a:ext cx="8959041" cy="6027622"/>
          </a:xfrm>
        </p:spPr>
        <p:txBody>
          <a:bodyPr>
            <a:normAutofit/>
          </a:bodyPr>
          <a:lstStyle/>
          <a:p>
            <a:pPr>
              <a:buClrTx/>
              <a:buSzPct val="120000"/>
              <a:buFont typeface="Arial" panose="020B0604020202020204" pitchFamily="34" charset="0"/>
              <a:buChar char="•"/>
            </a:pPr>
            <a:r>
              <a:rPr lang="el-GR" b="1" dirty="0" smtClean="0"/>
              <a:t> </a:t>
            </a:r>
            <a:r>
              <a:rPr lang="el-GR" b="1" dirty="0"/>
              <a:t>ΓΧΑ Συστήματα στο Χώρο της Συχνότητας – Απόκριση Φάσης</a:t>
            </a:r>
            <a:r>
              <a:rPr lang="el-GR" sz="400" b="1" dirty="0" smtClean="0">
                <a:solidFill>
                  <a:prstClr val="black"/>
                </a:solidFill>
              </a:rPr>
              <a:t/>
            </a:r>
            <a:br>
              <a:rPr lang="el-GR" sz="400" b="1" dirty="0" smtClean="0">
                <a:solidFill>
                  <a:prstClr val="black"/>
                </a:solidFill>
              </a:rPr>
            </a:br>
            <a:endParaRPr lang="el-GR" dirty="0"/>
          </a:p>
        </p:txBody>
      </p:sp>
      <p:sp>
        <p:nvSpPr>
          <p:cNvPr id="4" name="Rectangle 3"/>
          <p:cNvSpPr/>
          <p:nvPr/>
        </p:nvSpPr>
        <p:spPr>
          <a:xfrm>
            <a:off x="0" y="255320"/>
            <a:ext cx="9144000" cy="74814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sz="1350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6561861"/>
            <a:ext cx="9144000" cy="74814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sz="1350">
              <a:solidFill>
                <a:prstClr val="white"/>
              </a:solidFill>
            </a:endParaRPr>
          </a:p>
        </p:txBody>
      </p:sp>
      <p:pic>
        <p:nvPicPr>
          <p:cNvPr id="39" name="GroupDelay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912531" y="636169"/>
            <a:ext cx="4184712" cy="3138534"/>
          </a:xfrm>
          <a:prstGeom prst="rect">
            <a:avLst/>
          </a:prstGeom>
        </p:spPr>
      </p:pic>
      <p:pic>
        <p:nvPicPr>
          <p:cNvPr id="40" name="GroupAndPhaseDelay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2453054" y="3576434"/>
            <a:ext cx="3956799" cy="2967600"/>
          </a:xfrm>
          <a:prstGeom prst="rect">
            <a:avLst/>
          </a:prstGeom>
        </p:spPr>
      </p:pic>
      <p:pic>
        <p:nvPicPr>
          <p:cNvPr id="41" name="PhaseDelay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30372" y="649501"/>
            <a:ext cx="4164594" cy="3123446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306082" y="3616201"/>
            <a:ext cx="1783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Phase Delay</a:t>
            </a:r>
            <a:endParaRPr lang="el-GR" dirty="0">
              <a:solidFill>
                <a:srgbClr val="000000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7417860" y="3628766"/>
            <a:ext cx="1783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Group Delay</a:t>
            </a:r>
            <a:endParaRPr lang="el-GR" dirty="0">
              <a:solidFill>
                <a:srgbClr val="000000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6409853" y="6031263"/>
            <a:ext cx="2245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Phase &amp; Group Delay</a:t>
            </a:r>
            <a:endParaRPr lang="el-GR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6786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1"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9"/>
                  </p:tgtEl>
                </p:cond>
              </p:nextCondLst>
            </p:seq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0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41"/>
                </p:tgtEl>
              </p:cMediaNode>
            </p:video>
            <p:video>
              <p:cMediaNode vol="80000">
                <p:cTn id="18" fill="hold" display="0">
                  <p:stCondLst>
                    <p:cond delay="indefinite"/>
                  </p:stCondLst>
                </p:cTn>
                <p:tgtEl>
                  <p:spTgt spid="39"/>
                </p:tgtEl>
              </p:cMediaNode>
            </p:video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40"/>
                </p:tgtEl>
              </p:cMediaNode>
            </p:video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7283" y="346018"/>
                <a:ext cx="8959041" cy="6351964"/>
              </a:xfrm>
            </p:spPr>
            <p:txBody>
              <a:bodyPr>
                <a:normAutofit lnSpcReduction="10000"/>
              </a:bodyPr>
              <a:lstStyle/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l-GR" b="1" dirty="0" smtClean="0"/>
                  <a:t> </a:t>
                </a:r>
                <a:r>
                  <a:rPr lang="el-GR" b="1" dirty="0"/>
                  <a:t>ΓΧΑ Συστήματα στο Χώρο της Συχνότητας – Απόκριση </a:t>
                </a:r>
                <a:r>
                  <a:rPr lang="el-GR" b="1" dirty="0" smtClean="0"/>
                  <a:t>Φάσης</a:t>
                </a:r>
                <a:endParaRPr lang="en-US" b="1" dirty="0" smtClean="0"/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l-GR" dirty="0" smtClean="0"/>
                  <a:t> Είναι πολύ σημαντικό να κατανοήσετε ότι το σήμα εισόδου αποτελούνταν</a:t>
                </a:r>
                <a:br>
                  <a:rPr lang="el-GR" dirty="0" smtClean="0"/>
                </a:br>
                <a:r>
                  <a:rPr lang="el-GR" dirty="0" smtClean="0"/>
                  <a:t>  από ένα </a:t>
                </a:r>
                <a:r>
                  <a:rPr lang="en-US" dirty="0" smtClean="0"/>
                  <a:t>group </a:t>
                </a:r>
                <a:r>
                  <a:rPr lang="el-GR" dirty="0" smtClean="0"/>
                  <a:t>(ομάδα) δυο συχνοτήτων, </a:t>
                </a:r>
                <a:r>
                  <a:rPr lang="el-GR" b="1" dirty="0" smtClean="0"/>
                  <a:t>όλες πολύ κοντά και γύρω </a:t>
                </a:r>
                <a:r>
                  <a:rPr lang="el-GR" dirty="0" smtClean="0"/>
                  <a:t>από </a:t>
                </a:r>
                <a:br>
                  <a:rPr lang="el-GR" dirty="0" smtClean="0"/>
                </a:br>
                <a:r>
                  <a:rPr lang="el-GR" dirty="0" smtClean="0"/>
                  <a:t>  μια</a:t>
                </a:r>
                <a:r>
                  <a:rPr lang="en-US" dirty="0" smtClean="0"/>
                  <a:t>:</a:t>
                </a:r>
                <a:endParaRPr lang="el-GR" dirty="0" smtClean="0"/>
              </a:p>
              <a:p>
                <a:pPr lvl="1"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l-GR" dirty="0" smtClean="0"/>
                  <a:t>Την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dirty="0" smtClean="0"/>
                  <a:t> (</a:t>
                </a:r>
                <a:r>
                  <a:rPr lang="el-GR" dirty="0" smtClean="0"/>
                  <a:t>δηλ. τη φέρουσα συχνότητα)</a:t>
                </a:r>
                <a:endParaRPr lang="en-US" dirty="0" smtClean="0"/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l-GR" dirty="0" smtClean="0"/>
                  <a:t> Η ομάδα αποτελούνταν από τις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±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dirty="0" smtClean="0"/>
              </a:p>
              <a:p>
                <a:pPr lvl="1"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l-GR" dirty="0" smtClean="0"/>
                  <a:t>Η καθυστέρηση του σήματος στην έξοδο του ΓΧΑ συστήματος καθορίστηκε από την καθυστέρηση ομάδας</a:t>
                </a:r>
                <a:r>
                  <a:rPr lang="en-US" dirty="0" smtClean="0"/>
                  <a:t> </a:t>
                </a:r>
                <a:r>
                  <a:rPr lang="el-GR" dirty="0" smtClean="0"/>
                  <a:t>γύρω από τη συχνότητα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l-GR" dirty="0" smtClean="0"/>
                  <a:t>, δηλ. από την καθυστέρηση που έλαβαν οι δυο αυτές συχνότητες, υπό τις προϋποθέσεις που αναφέραμε</a:t>
                </a:r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l-GR" dirty="0" smtClean="0"/>
                  <a:t> Όλα τα παραπάνω είχαν μια υπόθεση: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−∞&lt;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&lt;+∞</m:t>
                    </m:r>
                  </m:oMath>
                </a14:m>
                <a:endParaRPr lang="el-GR" dirty="0" smtClean="0"/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l-GR" dirty="0"/>
                  <a:t> </a:t>
                </a:r>
                <a:r>
                  <a:rPr lang="el-GR" dirty="0" smtClean="0"/>
                  <a:t>Στην πραγματικότητα δεν έχουμε τέτοιες διάρκειες σημάτων</a:t>
                </a:r>
              </a:p>
              <a:p>
                <a:pPr lvl="1"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l-GR" dirty="0" smtClean="0"/>
                  <a:t>Μπορούμε να πούμε ότι έχουμε ένα πεπερασμένο τμήμα από ένα άπειρης διάρκειας σήμα</a:t>
                </a:r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l-GR" dirty="0"/>
                  <a:t> </a:t>
                </a:r>
                <a:r>
                  <a:rPr lang="el-GR" dirty="0" smtClean="0"/>
                  <a:t>Ένα πεπερασμένης διάρκειας σήμα μπορεί να μοντελοποιηθεί ως ένα άπειρης διάρκειας σήμα πολλαπλασιασμένο με ένα παράθυρο</a:t>
                </a:r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l-GR" dirty="0"/>
                  <a:t> </a:t>
                </a:r>
                <a:r>
                  <a:rPr lang="el-GR" dirty="0" smtClean="0"/>
                  <a:t>Ξέρουμε ότι οι συχνότητες ενός τέτοιου σήματος θα καθορίζονται από το </a:t>
                </a:r>
                <a:r>
                  <a:rPr lang="el-GR" dirty="0" err="1" smtClean="0"/>
                  <a:t>μετασχ</a:t>
                </a:r>
                <a:r>
                  <a:rPr lang="el-GR" dirty="0" smtClean="0"/>
                  <a:t>. </a:t>
                </a:r>
                <a:r>
                  <a:rPr lang="en-US" dirty="0" smtClean="0"/>
                  <a:t>Fourier </a:t>
                </a:r>
                <a:r>
                  <a:rPr lang="el-GR" dirty="0" smtClean="0"/>
                  <a:t>του παραθύρου</a:t>
                </a:r>
              </a:p>
              <a:p>
                <a:pPr lvl="1"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l-GR" dirty="0" smtClean="0"/>
                  <a:t>Αυτό είναι το </a:t>
                </a:r>
                <a:r>
                  <a:rPr lang="en-US" dirty="0" smtClean="0"/>
                  <a:t>group</a:t>
                </a:r>
                <a:r>
                  <a:rPr lang="el-GR" dirty="0" smtClean="0"/>
                  <a:t> συχνοτήτων</a:t>
                </a:r>
                <a:r>
                  <a:rPr lang="en-US" dirty="0" smtClean="0"/>
                  <a:t> </a:t>
                </a:r>
                <a:r>
                  <a:rPr lang="el-GR" dirty="0" smtClean="0"/>
                  <a:t>μας! </a:t>
                </a:r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l-GR" dirty="0"/>
                  <a:t> </a:t>
                </a:r>
                <a:r>
                  <a:rPr lang="el-GR" dirty="0" smtClean="0"/>
                  <a:t>Ας θεωρήσουμε ένα παράθυρο </a:t>
                </a:r>
                <a:r>
                  <a:rPr lang="en-US" dirty="0" smtClean="0"/>
                  <a:t>Hanning </a:t>
                </a:r>
                <a:r>
                  <a:rPr lang="el-GR" dirty="0" smtClean="0"/>
                  <a:t>κι ας δούμε τι συμβαίνει…</a:t>
                </a:r>
                <a:endParaRPr lang="en-US" dirty="0"/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7283" y="346018"/>
                <a:ext cx="8959041" cy="6351964"/>
              </a:xfrm>
              <a:blipFill rotWithShape="0">
                <a:blip r:embed="rId3"/>
                <a:stretch>
                  <a:fillRect l="-1905" t="-2111" r="-1429"/>
                </a:stretch>
              </a:blipFill>
            </p:spPr>
            <p:txBody>
              <a:bodyPr/>
              <a:lstStyle/>
              <a:p>
                <a:r>
                  <a:rPr lang="el-G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0" y="255320"/>
            <a:ext cx="9144000" cy="74814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sz="1350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6561861"/>
            <a:ext cx="9144000" cy="74814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sz="135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4682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283" y="346018"/>
            <a:ext cx="8959041" cy="6351964"/>
          </a:xfrm>
        </p:spPr>
        <p:txBody>
          <a:bodyPr>
            <a:normAutofit/>
          </a:bodyPr>
          <a:lstStyle/>
          <a:p>
            <a:pPr>
              <a:buClrTx/>
              <a:buSzPct val="120000"/>
              <a:buFont typeface="Arial" panose="020B0604020202020204" pitchFamily="34" charset="0"/>
              <a:buChar char="•"/>
            </a:pPr>
            <a:r>
              <a:rPr lang="el-GR" b="1" dirty="0" smtClean="0"/>
              <a:t> </a:t>
            </a:r>
            <a:r>
              <a:rPr lang="el-GR" b="1" dirty="0"/>
              <a:t>ΓΧΑ Συστήματα στο Χώρο της Συχνότητας – Απόκριση </a:t>
            </a:r>
            <a:r>
              <a:rPr lang="el-GR" b="1" dirty="0" smtClean="0"/>
              <a:t>Φάσης</a:t>
            </a:r>
            <a:endParaRPr lang="en-US" b="1" dirty="0" smtClean="0"/>
          </a:p>
          <a:p>
            <a:pPr>
              <a:buClrTx/>
              <a:buSzPct val="120000"/>
              <a:buFont typeface="Arial" panose="020B0604020202020204" pitchFamily="34" charset="0"/>
              <a:buChar char="•"/>
            </a:pPr>
            <a:r>
              <a:rPr lang="el-GR" dirty="0" smtClean="0"/>
              <a:t> Το ημίτονο </a:t>
            </a:r>
            <a:r>
              <a:rPr lang="el-GR" dirty="0"/>
              <a:t>εισόδου δεν είναι άπειρης διάρκειας</a:t>
            </a:r>
            <a:r>
              <a:rPr lang="el-GR" dirty="0" smtClean="0"/>
              <a:t>, οπότε </a:t>
            </a:r>
            <a:r>
              <a:rPr lang="el-GR" dirty="0"/>
              <a:t>θα προκύπτει </a:t>
            </a:r>
            <a:r>
              <a:rPr lang="el-GR" dirty="0" smtClean="0"/>
              <a:t/>
            </a:r>
            <a:br>
              <a:rPr lang="el-GR" dirty="0" smtClean="0"/>
            </a:br>
            <a:r>
              <a:rPr lang="el-GR" dirty="0" smtClean="0"/>
              <a:t> όπως </a:t>
            </a:r>
            <a:r>
              <a:rPr lang="el-GR" dirty="0"/>
              <a:t>παρακάτω:</a:t>
            </a:r>
          </a:p>
          <a:p>
            <a:pPr lvl="1">
              <a:buClrTx/>
              <a:buSzPct val="120000"/>
              <a:buFont typeface="Arial" panose="020B0604020202020204" pitchFamily="34" charset="0"/>
              <a:buChar char="•"/>
            </a:pPr>
            <a:endParaRPr lang="el-GR" b="1" dirty="0"/>
          </a:p>
          <a:p>
            <a:pPr lvl="1">
              <a:buClrTx/>
              <a:buSzPct val="120000"/>
              <a:buFont typeface="Arial" panose="020B0604020202020204" pitchFamily="34" charset="0"/>
              <a:buChar char="•"/>
            </a:pPr>
            <a:endParaRPr lang="el-GR" b="1" dirty="0"/>
          </a:p>
          <a:p>
            <a:pPr lvl="1">
              <a:buClrTx/>
              <a:buSzPct val="120000"/>
              <a:buFont typeface="Arial" panose="020B0604020202020204" pitchFamily="34" charset="0"/>
              <a:buChar char="•"/>
            </a:pPr>
            <a:endParaRPr lang="el-GR" b="1" dirty="0"/>
          </a:p>
          <a:p>
            <a:pPr lvl="1">
              <a:buClrTx/>
              <a:buSzPct val="120000"/>
              <a:buFont typeface="Arial" panose="020B0604020202020204" pitchFamily="34" charset="0"/>
              <a:buChar char="•"/>
            </a:pPr>
            <a:endParaRPr lang="el-GR" b="1" dirty="0"/>
          </a:p>
          <a:p>
            <a:pPr lvl="1">
              <a:buClrTx/>
              <a:buSzPct val="120000"/>
              <a:buFont typeface="Arial" panose="020B0604020202020204" pitchFamily="34" charset="0"/>
              <a:buChar char="•"/>
            </a:pPr>
            <a:endParaRPr lang="el-GR" b="1" dirty="0"/>
          </a:p>
          <a:p>
            <a:pPr marL="201168" lvl="1" indent="0">
              <a:buClrTx/>
              <a:buSzPct val="120000"/>
              <a:buNone/>
            </a:pPr>
            <a:endParaRPr lang="el-GR" sz="800" dirty="0"/>
          </a:p>
          <a:p>
            <a:pPr>
              <a:buClrTx/>
              <a:buSzPct val="120000"/>
              <a:buFont typeface="Arial" panose="020B0604020202020204" pitchFamily="34" charset="0"/>
              <a:buChar char="•"/>
            </a:pPr>
            <a:endParaRPr lang="en-US" dirty="0" smtClean="0"/>
          </a:p>
        </p:txBody>
      </p:sp>
      <p:sp>
        <p:nvSpPr>
          <p:cNvPr id="4" name="Rectangle 3"/>
          <p:cNvSpPr/>
          <p:nvPr/>
        </p:nvSpPr>
        <p:spPr>
          <a:xfrm>
            <a:off x="0" y="255320"/>
            <a:ext cx="9144000" cy="74814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sz="1350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6561861"/>
            <a:ext cx="9144000" cy="74814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sz="1350">
              <a:solidFill>
                <a:prstClr val="white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779" y="1712651"/>
            <a:ext cx="8443725" cy="12931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779" y="3488161"/>
            <a:ext cx="8443725" cy="105667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6778" y="5231139"/>
            <a:ext cx="8443726" cy="12931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4578109" y="3052986"/>
                <a:ext cx="208390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sz="32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</m:oMath>
                  </m:oMathPara>
                </a14:m>
                <a:endParaRPr lang="el-GR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8109" y="3052986"/>
                <a:ext cx="208390" cy="492443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l-G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4493913" y="4697902"/>
                <a:ext cx="34945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l-GR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3913" y="4697902"/>
                <a:ext cx="349455" cy="430887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l-G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8409860" y="1352415"/>
                <a:ext cx="4806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l-GR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9860" y="1352415"/>
                <a:ext cx="480644" cy="276999"/>
              </a:xfrm>
              <a:prstGeom prst="rect">
                <a:avLst/>
              </a:prstGeom>
              <a:blipFill rotWithShape="0">
                <a:blip r:embed="rId9"/>
                <a:stretch>
                  <a:fillRect l="-6410" t="-4444" r="-17949" b="-37778"/>
                </a:stretch>
              </a:blipFill>
            </p:spPr>
            <p:txBody>
              <a:bodyPr/>
              <a:lstStyle/>
              <a:p>
                <a:r>
                  <a:rPr lang="el-G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8374196" y="3484291"/>
                <a:ext cx="52687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l-GR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4196" y="3484291"/>
                <a:ext cx="526876" cy="276999"/>
              </a:xfrm>
              <a:prstGeom prst="rect">
                <a:avLst/>
              </a:prstGeom>
              <a:blipFill rotWithShape="0">
                <a:blip r:embed="rId10"/>
                <a:stretch>
                  <a:fillRect l="-5814" t="-4444" r="-16279" b="-37778"/>
                </a:stretch>
              </a:blipFill>
            </p:spPr>
            <p:txBody>
              <a:bodyPr/>
              <a:lstStyle/>
              <a:p>
                <a:r>
                  <a:rPr lang="el-G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7930587" y="4913345"/>
                <a:ext cx="95000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l-GR" i="1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0587" y="4913345"/>
                <a:ext cx="950004" cy="276999"/>
              </a:xfrm>
              <a:prstGeom prst="rect">
                <a:avLst/>
              </a:prstGeom>
              <a:blipFill rotWithShape="0">
                <a:blip r:embed="rId11"/>
                <a:stretch>
                  <a:fillRect l="-3205" t="-4444" r="-8333" b="-37778"/>
                </a:stretch>
              </a:blipFill>
            </p:spPr>
            <p:txBody>
              <a:bodyPr/>
              <a:lstStyle/>
              <a:p>
                <a:r>
                  <a:rPr lang="el-G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67625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283" y="346018"/>
            <a:ext cx="8959041" cy="6351964"/>
          </a:xfrm>
        </p:spPr>
        <p:txBody>
          <a:bodyPr>
            <a:normAutofit/>
          </a:bodyPr>
          <a:lstStyle/>
          <a:p>
            <a:pPr>
              <a:buClrTx/>
              <a:buSzPct val="120000"/>
              <a:buFont typeface="Arial" panose="020B0604020202020204" pitchFamily="34" charset="0"/>
              <a:buChar char="•"/>
            </a:pPr>
            <a:r>
              <a:rPr lang="el-GR" b="1" dirty="0" smtClean="0"/>
              <a:t> </a:t>
            </a:r>
            <a:r>
              <a:rPr lang="el-GR" b="1" dirty="0"/>
              <a:t>ΓΧΑ Συστήματα στο Χώρο της Συχνότητας – Απόκριση Φάσης</a:t>
            </a:r>
            <a:endParaRPr lang="en-US" dirty="0" smtClean="0"/>
          </a:p>
        </p:txBody>
      </p:sp>
      <p:sp>
        <p:nvSpPr>
          <p:cNvPr id="4" name="Rectangle 3"/>
          <p:cNvSpPr/>
          <p:nvPr/>
        </p:nvSpPr>
        <p:spPr>
          <a:xfrm>
            <a:off x="0" y="255320"/>
            <a:ext cx="9144000" cy="74814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sz="1350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6561861"/>
            <a:ext cx="9144000" cy="74814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sz="1350">
              <a:solidFill>
                <a:prstClr val="white"/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87282" y="1133603"/>
            <a:ext cx="3887023" cy="4927003"/>
            <a:chOff x="383403" y="1438470"/>
            <a:chExt cx="3400944" cy="4927003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3"/>
            <a:srcRect l="29724" r="31987"/>
            <a:stretch/>
          </p:blipFill>
          <p:spPr>
            <a:xfrm>
              <a:off x="383403" y="1438470"/>
              <a:ext cx="3400944" cy="1293100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4"/>
            <a:srcRect l="28827" r="29597"/>
            <a:stretch/>
          </p:blipFill>
          <p:spPr>
            <a:xfrm>
              <a:off x="383403" y="3329395"/>
              <a:ext cx="3398023" cy="1056677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5"/>
            <a:srcRect l="31148" r="31338"/>
            <a:stretch/>
          </p:blipFill>
          <p:spPr>
            <a:xfrm>
              <a:off x="383403" y="5072373"/>
              <a:ext cx="3398022" cy="129310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/>
                <p:cNvSpPr txBox="1"/>
                <p:nvPr/>
              </p:nvSpPr>
              <p:spPr>
                <a:xfrm>
                  <a:off x="1979681" y="2728021"/>
                  <a:ext cx="208390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l-GR" sz="32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</m:oMath>
                    </m:oMathPara>
                  </a14:m>
                  <a:endParaRPr lang="el-GR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3" name="TextBox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79681" y="2728021"/>
                  <a:ext cx="208390" cy="492443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l-G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/>
                <p:cNvSpPr txBox="1"/>
                <p:nvPr/>
              </p:nvSpPr>
              <p:spPr>
                <a:xfrm>
                  <a:off x="1895575" y="4553049"/>
                  <a:ext cx="349455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el-GR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4" name="TextBox 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95575" y="4553049"/>
                  <a:ext cx="349455" cy="430887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l-G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5" name="Group 14"/>
          <p:cNvGrpSpPr/>
          <p:nvPr/>
        </p:nvGrpSpPr>
        <p:grpSpPr>
          <a:xfrm>
            <a:off x="4086674" y="2987981"/>
            <a:ext cx="977775" cy="369332"/>
            <a:chOff x="4092166" y="3247453"/>
            <a:chExt cx="977775" cy="369332"/>
          </a:xfrm>
        </p:grpSpPr>
        <p:cxnSp>
          <p:nvCxnSpPr>
            <p:cNvPr id="16" name="Straight Arrow Connector 15"/>
            <p:cNvCxnSpPr/>
            <p:nvPr/>
          </p:nvCxnSpPr>
          <p:spPr>
            <a:xfrm>
              <a:off x="4092166" y="3596812"/>
              <a:ext cx="977775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4381500" y="3247453"/>
              <a:ext cx="5711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dirty="0">
                  <a:solidFill>
                    <a:srgbClr val="000000"/>
                  </a:solidFill>
                </a:rPr>
                <a:t>|</a:t>
              </a:r>
              <a:r>
                <a:rPr lang="en-US" dirty="0" smtClean="0">
                  <a:solidFill>
                    <a:srgbClr val="000000"/>
                  </a:solidFill>
                </a:rPr>
                <a:t>F</a:t>
              </a:r>
              <a:r>
                <a:rPr lang="el-GR" dirty="0" smtClean="0">
                  <a:solidFill>
                    <a:srgbClr val="000000"/>
                  </a:solidFill>
                </a:rPr>
                <a:t>|</a:t>
              </a:r>
              <a:endParaRPr lang="el-GR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350858" y="1177858"/>
            <a:ext cx="3331676" cy="1133940"/>
            <a:chOff x="5359651" y="1482725"/>
            <a:chExt cx="3331676" cy="1133940"/>
          </a:xfrm>
        </p:grpSpPr>
        <p:cxnSp>
          <p:nvCxnSpPr>
            <p:cNvPr id="19" name="Straight Arrow Connector 18"/>
            <p:cNvCxnSpPr/>
            <p:nvPr/>
          </p:nvCxnSpPr>
          <p:spPr>
            <a:xfrm>
              <a:off x="5359651" y="2353901"/>
              <a:ext cx="333167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/>
            <p:nvPr/>
          </p:nvCxnSpPr>
          <p:spPr>
            <a:xfrm flipV="1">
              <a:off x="5984344" y="1720158"/>
              <a:ext cx="0" cy="633743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flipV="1">
              <a:off x="7784473" y="1720158"/>
              <a:ext cx="0" cy="633743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/>
                <p:cNvSpPr txBox="1"/>
                <p:nvPr/>
              </p:nvSpPr>
              <p:spPr>
                <a:xfrm>
                  <a:off x="7620998" y="2339666"/>
                  <a:ext cx="31040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oMath>
                    </m:oMathPara>
                  </a14:m>
                  <a:endParaRPr lang="en-US" dirty="0" smtClean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22" name="TextBox 2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20998" y="2339666"/>
                  <a:ext cx="310405" cy="276999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l="-11765" r="-1961" b="-11111"/>
                  </a:stretch>
                </a:blipFill>
              </p:spPr>
              <p:txBody>
                <a:bodyPr/>
                <a:lstStyle/>
                <a:p>
                  <a:r>
                    <a:rPr lang="el-G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/>
                <p:cNvSpPr txBox="1"/>
                <p:nvPr/>
              </p:nvSpPr>
              <p:spPr>
                <a:xfrm>
                  <a:off x="5727993" y="2331950"/>
                  <a:ext cx="48352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oMath>
                    </m:oMathPara>
                  </a14:m>
                  <a:endParaRPr lang="en-US" dirty="0" smtClean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23" name="TextBox 2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27993" y="2331950"/>
                  <a:ext cx="483529" cy="276999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l="-1250" r="-1250" b="-11111"/>
                  </a:stretch>
                </a:blipFill>
              </p:spPr>
              <p:txBody>
                <a:bodyPr/>
                <a:lstStyle/>
                <a:p>
                  <a:r>
                    <a:rPr lang="el-G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4" name="Straight Arrow Connector 23"/>
            <p:cNvCxnSpPr/>
            <p:nvPr/>
          </p:nvCxnSpPr>
          <p:spPr>
            <a:xfrm flipH="1" flipV="1">
              <a:off x="6877618" y="1482725"/>
              <a:ext cx="14469" cy="104531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5" name="Group 24"/>
          <p:cNvGrpSpPr/>
          <p:nvPr/>
        </p:nvGrpSpPr>
        <p:grpSpPr>
          <a:xfrm>
            <a:off x="5350858" y="2769480"/>
            <a:ext cx="3331676" cy="1430831"/>
            <a:chOff x="5359651" y="3074347"/>
            <a:chExt cx="3331676" cy="1430831"/>
          </a:xfrm>
        </p:grpSpPr>
        <p:cxnSp>
          <p:nvCxnSpPr>
            <p:cNvPr id="26" name="Straight Arrow Connector 25"/>
            <p:cNvCxnSpPr/>
            <p:nvPr/>
          </p:nvCxnSpPr>
          <p:spPr>
            <a:xfrm>
              <a:off x="5359651" y="4348349"/>
              <a:ext cx="333167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361994" y="3338919"/>
              <a:ext cx="3275009" cy="1022175"/>
            </a:xfrm>
            <a:prstGeom prst="rect">
              <a:avLst/>
            </a:prstGeom>
          </p:spPr>
        </p:pic>
        <p:cxnSp>
          <p:nvCxnSpPr>
            <p:cNvPr id="28" name="Straight Arrow Connector 27"/>
            <p:cNvCxnSpPr/>
            <p:nvPr/>
          </p:nvCxnSpPr>
          <p:spPr>
            <a:xfrm flipH="1" flipV="1">
              <a:off x="6917274" y="3074347"/>
              <a:ext cx="7235" cy="143083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6770206" y="2269321"/>
                <a:ext cx="29174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l-GR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0206" y="2269321"/>
                <a:ext cx="291747" cy="492443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l-G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6750598" y="4217621"/>
                <a:ext cx="34945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l-GR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0598" y="4217621"/>
                <a:ext cx="349455" cy="430887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l-G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8651932" y="2013376"/>
                <a:ext cx="22467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𝜔</m:t>
                      </m:r>
                    </m:oMath>
                  </m:oMathPara>
                </a14:m>
                <a:endParaRPr lang="en-US" dirty="0" smtClean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1932" y="2013376"/>
                <a:ext cx="224677" cy="276999"/>
              </a:xfrm>
              <a:prstGeom prst="rect">
                <a:avLst/>
              </a:prstGeom>
              <a:blipFill rotWithShape="0">
                <a:blip r:embed="rId14"/>
                <a:stretch>
                  <a:fillRect l="-16216" r="-13514"/>
                </a:stretch>
              </a:blipFill>
            </p:spPr>
            <p:txBody>
              <a:bodyPr/>
              <a:lstStyle/>
              <a:p>
                <a:r>
                  <a:rPr lang="el-G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8651932" y="4021998"/>
                <a:ext cx="22467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𝜔</m:t>
                      </m:r>
                    </m:oMath>
                  </m:oMathPara>
                </a14:m>
                <a:endParaRPr lang="en-US" dirty="0" smtClean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1932" y="4021998"/>
                <a:ext cx="224677" cy="276999"/>
              </a:xfrm>
              <a:prstGeom prst="rect">
                <a:avLst/>
              </a:prstGeom>
              <a:blipFill rotWithShape="0">
                <a:blip r:embed="rId15"/>
                <a:stretch>
                  <a:fillRect l="-16216" r="-13514"/>
                </a:stretch>
              </a:blipFill>
            </p:spPr>
            <p:txBody>
              <a:bodyPr/>
              <a:lstStyle/>
              <a:p>
                <a:r>
                  <a:rPr lang="el-G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3" name="Group 32"/>
          <p:cNvGrpSpPr/>
          <p:nvPr/>
        </p:nvGrpSpPr>
        <p:grpSpPr>
          <a:xfrm>
            <a:off x="5350858" y="4645150"/>
            <a:ext cx="3525751" cy="1529517"/>
            <a:chOff x="5359651" y="4950017"/>
            <a:chExt cx="3525751" cy="1529517"/>
          </a:xfrm>
        </p:grpSpPr>
        <p:grpSp>
          <p:nvGrpSpPr>
            <p:cNvPr id="34" name="Group 33"/>
            <p:cNvGrpSpPr/>
            <p:nvPr/>
          </p:nvGrpSpPr>
          <p:grpSpPr>
            <a:xfrm>
              <a:off x="5359651" y="4950017"/>
              <a:ext cx="3525751" cy="1529517"/>
              <a:chOff x="5359651" y="4950017"/>
              <a:chExt cx="3525751" cy="1529517"/>
            </a:xfrm>
          </p:grpSpPr>
          <p:grpSp>
            <p:nvGrpSpPr>
              <p:cNvPr id="37" name="Group 36"/>
              <p:cNvGrpSpPr/>
              <p:nvPr/>
            </p:nvGrpSpPr>
            <p:grpSpPr>
              <a:xfrm>
                <a:off x="5359651" y="4950017"/>
                <a:ext cx="3331676" cy="1430831"/>
                <a:chOff x="5359651" y="3074347"/>
                <a:chExt cx="3331676" cy="1430831"/>
              </a:xfrm>
            </p:grpSpPr>
            <p:cxnSp>
              <p:nvCxnSpPr>
                <p:cNvPr id="40" name="Straight Arrow Connector 39"/>
                <p:cNvCxnSpPr/>
                <p:nvPr/>
              </p:nvCxnSpPr>
              <p:spPr>
                <a:xfrm>
                  <a:off x="5359651" y="4348349"/>
                  <a:ext cx="3331676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pic>
              <p:nvPicPr>
                <p:cNvPr id="41" name="Picture 40"/>
                <p:cNvPicPr>
                  <a:picLocks noChangeAspect="1"/>
                </p:cNvPicPr>
                <p:nvPr/>
              </p:nvPicPr>
              <p:blipFill rotWithShape="1">
                <a:blip r:embed="rId11"/>
                <a:srcRect l="32882"/>
                <a:stretch/>
              </p:blipFill>
              <p:spPr>
                <a:xfrm>
                  <a:off x="5495925" y="3338919"/>
                  <a:ext cx="2198103" cy="1022175"/>
                </a:xfrm>
                <a:prstGeom prst="rect">
                  <a:avLst/>
                </a:prstGeom>
              </p:spPr>
            </p:pic>
            <p:cxnSp>
              <p:nvCxnSpPr>
                <p:cNvPr id="42" name="Straight Arrow Connector 41"/>
                <p:cNvCxnSpPr/>
                <p:nvPr/>
              </p:nvCxnSpPr>
              <p:spPr>
                <a:xfrm flipH="1" flipV="1">
                  <a:off x="6917274" y="3074347"/>
                  <a:ext cx="7235" cy="1430831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8" name="TextBox 37"/>
                  <p:cNvSpPr txBox="1"/>
                  <p:nvPr/>
                </p:nvSpPr>
                <p:spPr>
                  <a:xfrm>
                    <a:off x="8660725" y="6202535"/>
                    <a:ext cx="224677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</m:oMath>
                      </m:oMathPara>
                    </a14:m>
                    <a:endParaRPr lang="en-US" dirty="0" smtClean="0">
                      <a:solidFill>
                        <a:srgbClr val="0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8" name="TextBox 4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660725" y="6202535"/>
                    <a:ext cx="224677" cy="276999"/>
                  </a:xfrm>
                  <a:prstGeom prst="rect">
                    <a:avLst/>
                  </a:prstGeom>
                  <a:blipFill rotWithShape="0">
                    <a:blip r:embed="rId16"/>
                    <a:stretch>
                      <a:fillRect l="-16216" r="-13514"/>
                    </a:stretch>
                  </a:blipFill>
                </p:spPr>
                <p:txBody>
                  <a:bodyPr/>
                  <a:lstStyle/>
                  <a:p>
                    <a:r>
                      <a:rPr lang="el-G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pic>
            <p:nvPicPr>
              <p:cNvPr id="39" name="Picture 38"/>
              <p:cNvPicPr>
                <a:picLocks noChangeAspect="1"/>
              </p:cNvPicPr>
              <p:nvPr/>
            </p:nvPicPr>
            <p:blipFill rotWithShape="1">
              <a:blip r:embed="rId11"/>
              <a:srcRect l="32882" r="29645"/>
              <a:stretch/>
            </p:blipFill>
            <p:spPr>
              <a:xfrm>
                <a:off x="7316718" y="5214595"/>
                <a:ext cx="1227208" cy="1022175"/>
              </a:xfrm>
              <a:prstGeom prst="rect">
                <a:avLst/>
              </a:prstGeom>
            </p:spPr>
          </p:pic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/>
                <p:cNvSpPr txBox="1"/>
                <p:nvPr/>
              </p:nvSpPr>
              <p:spPr>
                <a:xfrm>
                  <a:off x="7634620" y="6194653"/>
                  <a:ext cx="31040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oMath>
                    </m:oMathPara>
                  </a14:m>
                  <a:endParaRPr lang="en-US" dirty="0" smtClean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35" name="TextBox 3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34620" y="6194653"/>
                  <a:ext cx="310405" cy="276999"/>
                </a:xfrm>
                <a:prstGeom prst="rect">
                  <a:avLst/>
                </a:prstGeom>
                <a:blipFill rotWithShape="0">
                  <a:blip r:embed="rId17"/>
                  <a:stretch>
                    <a:fillRect l="-11765" r="-1961" b="-10870"/>
                  </a:stretch>
                </a:blipFill>
              </p:spPr>
              <p:txBody>
                <a:bodyPr/>
                <a:lstStyle/>
                <a:p>
                  <a:r>
                    <a:rPr lang="el-G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/>
                <p:cNvSpPr txBox="1"/>
                <p:nvPr/>
              </p:nvSpPr>
              <p:spPr>
                <a:xfrm>
                  <a:off x="5684465" y="6186937"/>
                  <a:ext cx="48352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oMath>
                    </m:oMathPara>
                  </a14:m>
                  <a:endParaRPr lang="en-US" dirty="0" smtClean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36" name="TextBox 3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4465" y="6186937"/>
                  <a:ext cx="483529" cy="276999"/>
                </a:xfrm>
                <a:prstGeom prst="rect">
                  <a:avLst/>
                </a:prstGeom>
                <a:blipFill rotWithShape="0">
                  <a:blip r:embed="rId18"/>
                  <a:stretch>
                    <a:fillRect l="-1266" r="-2532" b="-11111"/>
                  </a:stretch>
                </a:blipFill>
              </p:spPr>
              <p:txBody>
                <a:bodyPr/>
                <a:lstStyle/>
                <a:p>
                  <a:r>
                    <a:rPr lang="el-G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7" name="Group 46"/>
          <p:cNvGrpSpPr/>
          <p:nvPr/>
        </p:nvGrpSpPr>
        <p:grpSpPr>
          <a:xfrm>
            <a:off x="3140824" y="4767506"/>
            <a:ext cx="4949181" cy="1736004"/>
            <a:chOff x="3140824" y="4767506"/>
            <a:chExt cx="4949181" cy="1736004"/>
          </a:xfrm>
        </p:grpSpPr>
        <p:sp>
          <p:nvSpPr>
            <p:cNvPr id="7" name="Rounded Rectangle 6"/>
            <p:cNvSpPr/>
            <p:nvPr/>
          </p:nvSpPr>
          <p:spPr>
            <a:xfrm>
              <a:off x="7461355" y="4767506"/>
              <a:ext cx="628650" cy="1538841"/>
            </a:xfrm>
            <a:prstGeom prst="roundRect">
              <a:avLst/>
            </a:prstGeom>
            <a:noFill/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>
                <a:solidFill>
                  <a:prstClr val="white"/>
                </a:solidFill>
              </a:endParaRPr>
            </a:p>
          </p:txBody>
        </p:sp>
        <p:cxnSp>
          <p:nvCxnSpPr>
            <p:cNvPr id="44" name="Elbow Connector 43"/>
            <p:cNvCxnSpPr>
              <a:stCxn id="7" idx="2"/>
            </p:cNvCxnSpPr>
            <p:nvPr/>
          </p:nvCxnSpPr>
          <p:spPr>
            <a:xfrm rot="5400000">
              <a:off x="5420877" y="4123970"/>
              <a:ext cx="172426" cy="4537180"/>
            </a:xfrm>
            <a:prstGeom prst="bentConnector2">
              <a:avLst/>
            </a:prstGeom>
            <a:ln>
              <a:solidFill>
                <a:srgbClr val="00B0F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/>
                <p:cNvSpPr txBox="1"/>
                <p:nvPr/>
              </p:nvSpPr>
              <p:spPr>
                <a:xfrm>
                  <a:off x="3140824" y="6134178"/>
                  <a:ext cx="380559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l-GR" dirty="0" smtClean="0">
                      <a:solidFill>
                        <a:srgbClr val="000000"/>
                      </a:solidFill>
                    </a:rPr>
                    <a:t>Γκρουπ συχνοτήτων γύρω από την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l-GR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a14:m>
                  <a:endParaRPr lang="el-GR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46" name="TextBox 4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40824" y="6134178"/>
                  <a:ext cx="3805594" cy="369332"/>
                </a:xfrm>
                <a:prstGeom prst="rect">
                  <a:avLst/>
                </a:prstGeom>
                <a:blipFill rotWithShape="0">
                  <a:blip r:embed="rId19"/>
                  <a:stretch>
                    <a:fillRect l="-1280" t="-8197" b="-24590"/>
                  </a:stretch>
                </a:blipFill>
              </p:spPr>
              <p:txBody>
                <a:bodyPr/>
                <a:lstStyle/>
                <a:p>
                  <a:r>
                    <a:rPr lang="el-GR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118140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7283" y="346018"/>
                <a:ext cx="8959041" cy="6351964"/>
              </a:xfrm>
            </p:spPr>
            <p:txBody>
              <a:bodyPr>
                <a:normAutofit/>
              </a:bodyPr>
              <a:lstStyle/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l-GR" b="1" dirty="0" smtClean="0"/>
                  <a:t> </a:t>
                </a:r>
                <a:r>
                  <a:rPr lang="el-GR" b="1" dirty="0"/>
                  <a:t>ΓΧΑ Συστήματα στο Χώρο της Συχνότητας – Απόκριση Φάσης</a:t>
                </a:r>
                <a:endParaRPr lang="el-GR" dirty="0"/>
              </a:p>
              <a:p>
                <a:pPr lvl="1">
                  <a:buClrTx/>
                  <a:buSzPct val="120000"/>
                  <a:buFont typeface="Arial" panose="020B0604020202020204" pitchFamily="34" charset="0"/>
                  <a:buChar char="•"/>
                </a:pPr>
                <a:endParaRPr lang="el-GR" dirty="0" smtClean="0"/>
              </a:p>
              <a:p>
                <a:pPr lvl="1">
                  <a:buClrTx/>
                  <a:buSzPct val="120000"/>
                  <a:buFont typeface="Arial" panose="020B0604020202020204" pitchFamily="34" charset="0"/>
                  <a:buChar char="•"/>
                </a:pPr>
                <a:endParaRPr lang="el-GR" dirty="0"/>
              </a:p>
              <a:p>
                <a:pPr lvl="1">
                  <a:buClrTx/>
                  <a:buSzPct val="120000"/>
                  <a:buFont typeface="Arial" panose="020B0604020202020204" pitchFamily="34" charset="0"/>
                  <a:buChar char="•"/>
                </a:pPr>
                <a:endParaRPr lang="el-GR" dirty="0" smtClean="0"/>
              </a:p>
              <a:p>
                <a:pPr marL="201168" lvl="1" indent="0">
                  <a:buClrTx/>
                  <a:buSzPct val="120000"/>
                  <a:buNone/>
                </a:pPr>
                <a:endParaRPr lang="el-GR" dirty="0" smtClean="0"/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l-GR" dirty="0"/>
                  <a:t> </a:t>
                </a:r>
                <a:r>
                  <a:rPr lang="el-GR" dirty="0" smtClean="0"/>
                  <a:t>Παρατηρήσατε </a:t>
                </a:r>
                <a:r>
                  <a:rPr lang="el-GR" dirty="0"/>
                  <a:t>ότι </a:t>
                </a:r>
                <a:r>
                  <a:rPr lang="en-US" dirty="0"/>
                  <a:t>o </a:t>
                </a:r>
                <a:r>
                  <a:rPr lang="el-GR" dirty="0"/>
                  <a:t>παραπάνω ημιτονοειδής παλμός δεν έχει συχνοτικό περιεχόμενο μόνο στη συχνότητα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l-GR" dirty="0"/>
                  <a:t> αλλά σε ένα εύρος συχνοτήτων γύρω από αυτή</a:t>
                </a:r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l-GR" dirty="0" smtClean="0"/>
                  <a:t> Γιατί</a:t>
                </a:r>
                <a:r>
                  <a:rPr lang="el-GR" dirty="0"/>
                  <a:t>;</a:t>
                </a:r>
              </a:p>
              <a:p>
                <a:pPr marL="201168" lvl="1" indent="0">
                  <a:buClrTx/>
                  <a:buSzPct val="1200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𝑤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l-G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l-G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</m:e>
                      </m:func>
                      <m: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groupChr>
                        <m:groupChrPr>
                          <m:chr m:val="↔"/>
                          <m:vertJc m:val="bot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e>
                      </m:groupChr>
                      <m: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sup>
                          </m:sSup>
                        </m:e>
                      </m:d>
                      <m: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𝜋𝛿</m:t>
                          </m:r>
                          <m:d>
                            <m:dPr>
                              <m:ctrl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l-G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l-G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</m:d>
                          <m: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𝜋𝛿</m:t>
                          </m:r>
                          <m:d>
                            <m:dPr>
                              <m:ctrl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l-G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l-G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l-GR" i="1" dirty="0">
                  <a:ea typeface="Cambria Math" panose="02040503050406030204" pitchFamily="18" charset="0"/>
                </a:endParaRPr>
              </a:p>
              <a:p>
                <a:pPr marL="201168" lvl="1" indent="0">
                  <a:buClrTx/>
                  <a:buSzPct val="120000"/>
                  <a:buNone/>
                </a:pPr>
                <a:r>
                  <a:rPr lang="el-GR" i="1" dirty="0">
                    <a:ea typeface="Cambria Math" panose="02040503050406030204" pitchFamily="18" charset="0"/>
                  </a:rPr>
                  <a:t/>
                </a:r>
                <a:br>
                  <a:rPr lang="el-GR" i="1" dirty="0">
                    <a:ea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              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l-G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  <m:r>
                                    <a:rPr lang="el-G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l-GR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l-G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</m:e>
                              </m:d>
                            </m:sup>
                          </m:sSup>
                        </m:e>
                      </m:d>
                      <m: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l-G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  <m:r>
                                    <a:rPr lang="el-G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l-G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l-G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</m:e>
                              </m:d>
                            </m:sup>
                          </m:sSup>
                        </m:e>
                      </m:d>
                    </m:oMath>
                  </m:oMathPara>
                </a14:m>
                <a:endParaRPr lang="el-GR" i="1" dirty="0">
                  <a:ea typeface="Cambria Math" panose="02040503050406030204" pitchFamily="18" charset="0"/>
                </a:endParaRPr>
              </a:p>
              <a:p>
                <a:pPr marL="201168" lvl="1" indent="0">
                  <a:buClrTx/>
                  <a:buSzPct val="120000"/>
                  <a:buNone/>
                </a:pPr>
                <a:endParaRPr lang="el-GR" sz="500" i="1" dirty="0"/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l-GR" dirty="0" smtClean="0"/>
                  <a:t> Άρα </a:t>
                </a:r>
                <a:r>
                  <a:rPr lang="el-GR" dirty="0"/>
                  <a:t>το εύρος συχνοτήτων που καταλαμβάνει ο ημιτονοειδής παλμός εξαρτάται από το εύρος του μετασχηματισμού </a:t>
                </a:r>
                <a:r>
                  <a:rPr lang="en-US" dirty="0"/>
                  <a:t>Fourier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𝑊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l-G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sup>
                        </m:sSup>
                      </m:e>
                    </m:d>
                  </m:oMath>
                </a14:m>
                <a:r>
                  <a:rPr lang="el-GR" dirty="0"/>
                  <a:t> του σήματος της περιβάλλουσας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l-GR" dirty="0"/>
                  <a:t>!</a:t>
                </a:r>
              </a:p>
              <a:p>
                <a:pPr lvl="2"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l-GR" sz="1600" dirty="0"/>
                  <a:t>Αν το εύρος συχνοτήτων του </a:t>
                </a:r>
                <a:r>
                  <a:rPr lang="el-GR" sz="1600" dirty="0" err="1"/>
                  <a:t>μετασχ</a:t>
                </a:r>
                <a:r>
                  <a:rPr lang="el-GR" sz="1600" dirty="0"/>
                  <a:t>. της είναι μικρό, τότε το σήμα ονομάζεται </a:t>
                </a:r>
                <a:r>
                  <a:rPr lang="el-GR" sz="1600" b="1" dirty="0"/>
                  <a:t>στενής ζώνης</a:t>
                </a:r>
                <a:r>
                  <a:rPr lang="el-GR" sz="1600" dirty="0"/>
                  <a:t>!</a:t>
                </a:r>
                <a:endParaRPr lang="en-US" sz="1600" dirty="0"/>
              </a:p>
              <a:p>
                <a:pPr lvl="3"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l-GR" dirty="0"/>
                  <a:t>Για να ισχύει αυτό, η περιβάλλουσα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</a:t>
                </a:r>
                <a:r>
                  <a:rPr lang="el-GR" dirty="0"/>
                  <a:t>πρέπει να έχει «μεγάλη» διάρκεια…</a:t>
                </a:r>
                <a:endParaRPr lang="en-US" dirty="0"/>
              </a:p>
              <a:p>
                <a:pPr lvl="4"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l-GR" dirty="0"/>
                  <a:t>Γιατί? Ιδιότητα χρονικής κλιμάκωσης!</a:t>
                </a:r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7283" y="346018"/>
                <a:ext cx="8959041" cy="6351964"/>
              </a:xfrm>
              <a:blipFill rotWithShape="0">
                <a:blip r:embed="rId3"/>
                <a:stretch>
                  <a:fillRect l="-1905" t="-1727" r="-1429"/>
                </a:stretch>
              </a:blipFill>
            </p:spPr>
            <p:txBody>
              <a:bodyPr/>
              <a:lstStyle/>
              <a:p>
                <a:r>
                  <a:rPr lang="el-G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0" y="255320"/>
            <a:ext cx="9144000" cy="74814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sz="1350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6561861"/>
            <a:ext cx="9144000" cy="74814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sz="1350">
              <a:solidFill>
                <a:prstClr val="white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018" y="810432"/>
            <a:ext cx="8443726" cy="129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515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7282" y="343939"/>
                <a:ext cx="9056718" cy="6226233"/>
              </a:xfrm>
            </p:spPr>
            <p:txBody>
              <a:bodyPr>
                <a:normAutofit/>
              </a:bodyPr>
              <a:lstStyle/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l-GR" b="1" dirty="0" smtClean="0"/>
                  <a:t> Ιδιοσυνάρτηση και Ιδιοτιμή ΓΧΑ συστήματος</a:t>
                </a:r>
                <a:endParaRPr lang="el-GR" dirty="0" smtClean="0"/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l-GR" dirty="0" smtClean="0"/>
                  <a:t> Εν γένει, έχουμε την συνάρτηση</a:t>
                </a:r>
                <a:endParaRPr lang="el-GR" i="1" dirty="0" smtClean="0">
                  <a:latin typeface="Cambria Math" panose="02040503050406030204" pitchFamily="18" charset="0"/>
                </a:endParaRPr>
              </a:p>
              <a:p>
                <a:pPr marL="0">
                  <a:buClrTx/>
                  <a:buSzPct val="1200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l-GR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sup>
                          </m:sSup>
                        </m:e>
                      </m:d>
                      <m:r>
                        <a:rPr lang="el-GR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=−∞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+∞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l-GR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l-GR" dirty="0" smtClean="0"/>
              </a:p>
              <a:p>
                <a:pPr marL="0">
                  <a:buClrTx/>
                  <a:buSzPct val="120000"/>
                  <a:buNone/>
                </a:pPr>
                <a:endParaRPr lang="el-GR" sz="900" dirty="0" smtClean="0"/>
              </a:p>
              <a:p>
                <a:pPr marL="0">
                  <a:buClrTx/>
                  <a:buSzPct val="120000"/>
                  <a:buNone/>
                </a:pPr>
                <a:r>
                  <a:rPr lang="el-GR" dirty="0" smtClean="0"/>
                  <a:t>η οποία ως μιγαδική συνάρτηση του </a:t>
                </a:r>
                <a14:m>
                  <m:oMath xmlns:m="http://schemas.openxmlformats.org/officeDocument/2006/math">
                    <m:r>
                      <a:rPr lang="el-GR" i="1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l-GR" dirty="0" smtClean="0"/>
                  <a:t> μπορεί να γραφεί ως</a:t>
                </a:r>
              </a:p>
              <a:p>
                <a:pPr marL="0">
                  <a:buClrTx/>
                  <a:buSzPct val="120000"/>
                  <a:buNone/>
                </a:pPr>
                <a:endParaRPr lang="el-GR" dirty="0"/>
              </a:p>
              <a:p>
                <a:pPr marL="0">
                  <a:buClrTx/>
                  <a:buSzPct val="1200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l-GR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sup>
                          </m:sSup>
                        </m:e>
                      </m:d>
                      <m:r>
                        <a:rPr lang="el-GR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l-GR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sup>
                          </m:sSup>
                        </m:e>
                      </m:d>
                      <m:r>
                        <a:rPr lang="el-GR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𝑗</m:t>
                      </m:r>
                      <m:sSub>
                        <m:sSubPr>
                          <m:ctrlPr>
                            <a:rPr lang="el-G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l-GR" b="0" i="1" smtClean="0">
                              <a:latin typeface="Cambria Math" panose="02040503050406030204" pitchFamily="18" charset="0"/>
                            </a:rPr>
                            <m:t>𝛪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l-GR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r>
                  <a:rPr lang="el-GR" b="0" i="1" dirty="0" smtClean="0"/>
                  <a:t/>
                </a:r>
                <a:br>
                  <a:rPr lang="el-GR" b="0" i="1" dirty="0" smtClean="0"/>
                </a:br>
                <a:endParaRPr lang="el-GR" b="0" i="1" dirty="0" smtClean="0"/>
              </a:p>
              <a:p>
                <a:pPr marL="0">
                  <a:buClrTx/>
                  <a:buSzPct val="120000"/>
                  <a:buNone/>
                </a:pPr>
                <a:endParaRPr lang="el-GR" i="1" dirty="0"/>
              </a:p>
              <a:p>
                <a:pPr marL="0">
                  <a:buClrTx/>
                  <a:buSzPct val="1200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l-GR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sup>
                          </m:sSup>
                        </m:e>
                      </m:d>
                      <m:r>
                        <a:rPr lang="el-G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l-G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l-GR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sup>
                          </m:sSup>
                          <m:r>
                            <a:rPr lang="el-GR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sSub>
                            <m:sSubPr>
                              <m:ctrlPr>
                                <a:rPr lang="el-G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b="0" i="0" smtClean="0">
                                  <a:latin typeface="Cambria Math" panose="02040503050406030204" pitchFamily="18" charset="0"/>
                                </a:rPr>
                                <m:t>φ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l-GR" b="0" i="0" smtClean="0">
                                  <a:latin typeface="Cambria Math" panose="02040503050406030204" pitchFamily="18" charset="0"/>
                                </a:rPr>
                                <m:t>Η</m:t>
                              </m:r>
                            </m:sub>
                          </m:sSub>
                          <m:r>
                            <a:rPr lang="el-G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l-GR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US" b="0" i="1" dirty="0" smtClean="0"/>
              </a:p>
              <a:p>
                <a:pPr marL="0">
                  <a:buClrTx/>
                  <a:buSzPct val="120000"/>
                  <a:buNone/>
                </a:pPr>
                <a:r>
                  <a:rPr lang="el-GR" dirty="0" smtClean="0"/>
                  <a:t>με </a:t>
                </a:r>
              </a:p>
              <a:p>
                <a:pPr marL="0">
                  <a:buClrTx/>
                  <a:buSzPct val="1200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l-G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l-GR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sup>
                          </m:sSup>
                          <m:r>
                            <a:rPr lang="el-GR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l-GR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l-GR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Sup>
                            <m:sSubSupPr>
                              <m:ctrlPr>
                                <a:rPr lang="el-GR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sub>
                            <m:sup>
                              <m:r>
                                <a:rPr lang="el-G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l-GR" i="1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sup>
                              </m:sSup>
                            </m:e>
                          </m:d>
                          <m:r>
                            <a:rPr lang="el-GR" i="1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l-GR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l-GR" i="1">
                                  <a:latin typeface="Cambria Math" panose="02040503050406030204" pitchFamily="18" charset="0"/>
                                </a:rPr>
                                <m:t>𝛪</m:t>
                              </m:r>
                            </m:sub>
                            <m:sup>
                              <m:r>
                                <a:rPr lang="el-G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l-GR" i="1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sup>
                              </m:sSup>
                            </m:e>
                          </m:d>
                        </m:e>
                      </m:rad>
                    </m:oMath>
                  </m:oMathPara>
                </a14:m>
                <a:endParaRPr lang="el-GR" b="0" dirty="0" smtClean="0"/>
              </a:p>
              <a:p>
                <a:pPr marL="0">
                  <a:buClrTx/>
                  <a:buSzPct val="120000"/>
                  <a:buNone/>
                </a:pPr>
                <a:r>
                  <a:rPr lang="el-GR" dirty="0" smtClean="0"/>
                  <a:t>και</a:t>
                </a:r>
              </a:p>
              <a:p>
                <a:pPr marL="0">
                  <a:buClrTx/>
                  <a:buSzPct val="1200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l-G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b="0" i="1" smtClean="0"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l-GR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sup>
                          </m:sSup>
                        </m:e>
                      </m:d>
                      <m:r>
                        <a:rPr lang="el-GR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tan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fName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l-G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l-GR" i="1">
                                      <a:latin typeface="Cambria Math" panose="02040503050406030204" pitchFamily="18" charset="0"/>
                                    </a:rPr>
                                    <m:t>𝛪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l-GR" i="1">
                                          <a:latin typeface="Cambria Math" panose="02040503050406030204" pitchFamily="18" charset="0"/>
                                        </a:rPr>
                                        <m:t>𝜔</m:t>
                                      </m:r>
                                    </m:sup>
                                  </m:sSup>
                                </m:e>
                              </m:d>
                            </m:num>
                            <m:den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l-GR" i="1">
                                          <a:latin typeface="Cambria Math" panose="02040503050406030204" pitchFamily="18" charset="0"/>
                                        </a:rPr>
                                        <m:t>𝜔</m:t>
                                      </m:r>
                                    </m:sup>
                                  </m:sSup>
                                </m:e>
                              </m:d>
                            </m:den>
                          </m:f>
                        </m:e>
                      </m:func>
                    </m:oMath>
                  </m:oMathPara>
                </a14:m>
                <a:endParaRPr lang="el-GR" b="0" dirty="0" smtClean="0"/>
              </a:p>
              <a:p>
                <a:pPr lvl="1">
                  <a:buClrTx/>
                  <a:buSzPct val="120000"/>
                </a:pPr>
                <a:endParaRPr lang="en-US" i="1" dirty="0" smtClean="0"/>
              </a:p>
              <a:p>
                <a:pPr marL="201168" lvl="1" indent="0">
                  <a:buClrTx/>
                  <a:buSzPct val="120000"/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7282" y="343939"/>
                <a:ext cx="9056718" cy="6226233"/>
              </a:xfrm>
              <a:blipFill rotWithShape="0">
                <a:blip r:embed="rId2"/>
                <a:stretch>
                  <a:fillRect l="-1884" t="-1761"/>
                </a:stretch>
              </a:blipFill>
            </p:spPr>
            <p:txBody>
              <a:bodyPr/>
              <a:lstStyle/>
              <a:p>
                <a:r>
                  <a:rPr lang="el-G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0" y="269125"/>
            <a:ext cx="9144000" cy="74814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sz="1350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6570173"/>
            <a:ext cx="9144000" cy="74814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sz="135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6203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7283" y="346018"/>
                <a:ext cx="8959041" cy="6351964"/>
              </a:xfrm>
            </p:spPr>
            <p:txBody>
              <a:bodyPr>
                <a:normAutofit fontScale="92500"/>
              </a:bodyPr>
              <a:lstStyle/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l-GR" b="1" dirty="0" smtClean="0"/>
                  <a:t> </a:t>
                </a:r>
                <a:r>
                  <a:rPr lang="el-GR" b="1" dirty="0"/>
                  <a:t>ΓΧΑ Συστήματα στο Χώρο της Συχνότητας – Απόκριση </a:t>
                </a:r>
                <a:r>
                  <a:rPr lang="el-GR" b="1" dirty="0" smtClean="0"/>
                  <a:t>Φάσης</a:t>
                </a:r>
                <a:r>
                  <a:rPr lang="en-US" b="1" dirty="0" smtClean="0"/>
                  <a:t/>
                </a:r>
                <a:br>
                  <a:rPr lang="en-US" b="1" dirty="0" smtClean="0"/>
                </a:br>
                <a:endParaRPr lang="el-GR" dirty="0" smtClean="0"/>
              </a:p>
              <a:p>
                <a:pPr lvl="1">
                  <a:buClrTx/>
                  <a:buSzPct val="120000"/>
                  <a:buFont typeface="Arial" panose="020B0604020202020204" pitchFamily="34" charset="0"/>
                  <a:buChar char="•"/>
                </a:pPr>
                <a:endParaRPr lang="el-GR" dirty="0"/>
              </a:p>
              <a:p>
                <a:pPr lvl="1">
                  <a:buClrTx/>
                  <a:buSzPct val="120000"/>
                  <a:buFont typeface="Arial" panose="020B0604020202020204" pitchFamily="34" charset="0"/>
                  <a:buChar char="•"/>
                </a:pPr>
                <a:endParaRPr lang="el-GR" dirty="0" smtClean="0"/>
              </a:p>
              <a:p>
                <a:pPr lvl="1">
                  <a:buClrTx/>
                  <a:buSzPct val="120000"/>
                  <a:buFont typeface="Arial" panose="020B0604020202020204" pitchFamily="34" charset="0"/>
                  <a:buChar char="•"/>
                </a:pPr>
                <a:endParaRPr lang="el-GR" dirty="0"/>
              </a:p>
              <a:p>
                <a:pPr lvl="1">
                  <a:buClrTx/>
                  <a:buSzPct val="120000"/>
                  <a:buFont typeface="Arial" panose="020B0604020202020204" pitchFamily="34" charset="0"/>
                  <a:buChar char="•"/>
                </a:pPr>
                <a:endParaRPr lang="el-GR" dirty="0" smtClean="0"/>
              </a:p>
              <a:p>
                <a:pPr lvl="1"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l-GR" dirty="0" smtClean="0"/>
                  <a:t>Παρατηρήστε </a:t>
                </a:r>
                <a:r>
                  <a:rPr lang="el-GR" dirty="0"/>
                  <a:t>ότι το ημίτονο είναι </a:t>
                </a:r>
                <a:r>
                  <a:rPr lang="el-GR" b="1" dirty="0"/>
                  <a:t>διαμορφωμένο</a:t>
                </a:r>
                <a:r>
                  <a:rPr lang="el-GR" dirty="0"/>
                  <a:t> (πολλαπλασιασμένο) με μια </a:t>
                </a:r>
                <a:r>
                  <a:rPr lang="en-US" dirty="0"/>
                  <a:t>Gaussian-like </a:t>
                </a:r>
                <a:r>
                  <a:rPr lang="el-GR" dirty="0"/>
                  <a:t>περιβάλλουσα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l-GR" dirty="0"/>
              </a:p>
              <a:p>
                <a:pPr lvl="1">
                  <a:buClrTx/>
                  <a:buSzPct val="120000"/>
                  <a:buFont typeface="Arial" panose="020B0604020202020204" pitchFamily="34" charset="0"/>
                  <a:buChar char="•"/>
                </a:pPr>
                <a:endParaRPr lang="el-GR" sz="800" dirty="0"/>
              </a:p>
              <a:p>
                <a:pPr lvl="1"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l-GR" dirty="0"/>
                  <a:t>Μας ενδιαφέρει πόσο θα καθυστερήσει στην έξοδο το «πακέτο συχνοτήτων» που αποτελεί τον ημιτονοειδή παλμό!</a:t>
                </a:r>
              </a:p>
              <a:p>
                <a:pPr lvl="1">
                  <a:buClrTx/>
                  <a:buSzPct val="120000"/>
                  <a:buFont typeface="Arial" panose="020B0604020202020204" pitchFamily="34" charset="0"/>
                  <a:buChar char="•"/>
                </a:pPr>
                <a:endParaRPr lang="el-GR" sz="900" b="1" dirty="0"/>
              </a:p>
              <a:p>
                <a:pPr lvl="1"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l-GR" dirty="0"/>
                  <a:t>Αν ένα σήμα εισόδου αποτελείται από ένα άθροισμα από </a:t>
                </a:r>
                <a:r>
                  <a:rPr lang="el-GR" b="1" dirty="0"/>
                  <a:t>διαμορφωμένα</a:t>
                </a:r>
                <a:r>
                  <a:rPr lang="el-GR" dirty="0"/>
                  <a:t> ημίτονα διαφορετικής συχνότητας το καθένα, τότε κάθε «πακέτο» κάθε συχνότητας θα υποστεί διαφορετική καθυστέρηση στην έξοδο του συστήματος, κι έτσι η έξοδος θα είναι εν γένει διαφορετική στη μορφή της σε σχέση με το αρχικό σήμα εισόδου</a:t>
                </a:r>
              </a:p>
              <a:p>
                <a:pPr lvl="1">
                  <a:buClrTx/>
                  <a:buSzPct val="120000"/>
                  <a:buFont typeface="Arial" panose="020B0604020202020204" pitchFamily="34" charset="0"/>
                  <a:buChar char="•"/>
                </a:pPr>
                <a:endParaRPr lang="el-GR" sz="900" dirty="0"/>
              </a:p>
              <a:p>
                <a:pPr lvl="1"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l-GR" dirty="0"/>
                  <a:t>Αν όμως τα διαμορφωμένα ημίτονα («πακέτα») είναι σήματα </a:t>
                </a:r>
                <a:r>
                  <a:rPr lang="el-GR" b="1" dirty="0"/>
                  <a:t>στενής ζώνης</a:t>
                </a:r>
                <a:r>
                  <a:rPr lang="el-GR" dirty="0"/>
                  <a:t>, δηλ. ο </a:t>
                </a:r>
                <a:r>
                  <a:rPr lang="el-GR" dirty="0" err="1"/>
                  <a:t>μετασχ</a:t>
                </a:r>
                <a:r>
                  <a:rPr lang="el-GR" dirty="0"/>
                  <a:t>. </a:t>
                </a:r>
                <a:r>
                  <a:rPr lang="en-US" dirty="0"/>
                  <a:t>Fourier </a:t>
                </a:r>
                <a:r>
                  <a:rPr lang="el-GR" dirty="0"/>
                  <a:t>τους έχει σημαντικές τιμές μόνο γύρω από ένα εύρος συχνοτήτων </a:t>
                </a:r>
              </a:p>
              <a:p>
                <a:pPr marL="201168" lvl="1" indent="0">
                  <a:buClrTx/>
                  <a:buSzPct val="120000"/>
                  <a:buNone/>
                </a:pPr>
                <a:r>
                  <a:rPr lang="el-GR" dirty="0"/>
                  <a:t>			[</a:t>
                </a:r>
                <a14:m>
                  <m:oMath xmlns:m="http://schemas.openxmlformats.org/officeDocument/2006/math">
                    <m:r>
                      <a:rPr lang="el-GR" sz="16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l-G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sz="1600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l-GR" sz="16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l-GR" sz="1600" i="1">
                        <a:latin typeface="Cambria Math" panose="02040503050406030204" pitchFamily="18" charset="0"/>
                      </a:rPr>
                      <m:t>𝛣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,−</m:t>
                    </m:r>
                    <m:sSub>
                      <m:sSubPr>
                        <m:ctrlPr>
                          <a:rPr lang="el-GR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sz="1600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l-GR" sz="16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l-GR" sz="1600" i="1">
                        <a:latin typeface="Cambria Math" panose="02040503050406030204" pitchFamily="18" charset="0"/>
                      </a:rPr>
                      <m:t>𝛣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], [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l-GR" sz="1600" i="1">
                        <a:latin typeface="Cambria Math" panose="02040503050406030204" pitchFamily="18" charset="0"/>
                      </a:rPr>
                      <m:t>𝛣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l-GR" sz="1600" i="1">
                        <a:latin typeface="Cambria Math" panose="02040503050406030204" pitchFamily="18" charset="0"/>
                      </a:rPr>
                      <m:t>𝛣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</a:t>
                </a:r>
                <a:endParaRPr lang="el-GR" dirty="0"/>
              </a:p>
              <a:p>
                <a:pPr marL="201168" lvl="1" indent="0">
                  <a:buClrTx/>
                  <a:buSzPct val="120000"/>
                  <a:buNone/>
                </a:pPr>
                <a:r>
                  <a:rPr lang="el-GR" dirty="0"/>
                  <a:t>   με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l-GR" dirty="0"/>
                  <a:t> τη συχνότητα του ημιτόνου, τότε μπορούμε να χρησιμοποιήσουμε την καθυστέρηση    </a:t>
                </a:r>
              </a:p>
              <a:p>
                <a:pPr marL="201168" lvl="1" indent="0">
                  <a:buClrTx/>
                  <a:buSzPct val="120000"/>
                  <a:buNone/>
                </a:pPr>
                <a:r>
                  <a:rPr lang="el-GR" dirty="0"/>
                  <a:t>   ομάδας για μια πολύ καλή προσέγγιση της καθυστέρησης κάθε «πακέτου» της εξόδου!</a:t>
                </a:r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7283" y="346018"/>
                <a:ext cx="8959041" cy="6351964"/>
              </a:xfrm>
              <a:blipFill rotWithShape="0">
                <a:blip r:embed="rId3"/>
                <a:stretch>
                  <a:fillRect l="-1837" t="-1631" r="-1837"/>
                </a:stretch>
              </a:blipFill>
            </p:spPr>
            <p:txBody>
              <a:bodyPr/>
              <a:lstStyle/>
              <a:p>
                <a:r>
                  <a:rPr lang="el-G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0" y="255320"/>
            <a:ext cx="9144000" cy="74814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sz="1350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6561861"/>
            <a:ext cx="9144000" cy="74814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sz="1350">
              <a:solidFill>
                <a:prstClr val="white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/>
          <a:srcRect l="33582" r="33826"/>
          <a:stretch/>
        </p:blipFill>
        <p:spPr>
          <a:xfrm>
            <a:off x="316524" y="889578"/>
            <a:ext cx="3447740" cy="12931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5070911" y="662261"/>
            <a:ext cx="3208251" cy="1313162"/>
            <a:chOff x="6353973" y="510576"/>
            <a:chExt cx="2573895" cy="913027"/>
          </a:xfrm>
        </p:grpSpPr>
        <p:grpSp>
          <p:nvGrpSpPr>
            <p:cNvPr id="11" name="Group 10"/>
            <p:cNvGrpSpPr/>
            <p:nvPr/>
          </p:nvGrpSpPr>
          <p:grpSpPr>
            <a:xfrm>
              <a:off x="6353973" y="510576"/>
              <a:ext cx="2573895" cy="913027"/>
              <a:chOff x="5359651" y="4950017"/>
              <a:chExt cx="3506622" cy="1570077"/>
            </a:xfrm>
          </p:grpSpPr>
          <p:grpSp>
            <p:nvGrpSpPr>
              <p:cNvPr id="14" name="Group 13"/>
              <p:cNvGrpSpPr/>
              <p:nvPr/>
            </p:nvGrpSpPr>
            <p:grpSpPr>
              <a:xfrm>
                <a:off x="5359651" y="4950017"/>
                <a:ext cx="3331676" cy="1430831"/>
                <a:chOff x="5359651" y="3074347"/>
                <a:chExt cx="3331676" cy="1430831"/>
              </a:xfrm>
            </p:grpSpPr>
            <p:cxnSp>
              <p:nvCxnSpPr>
                <p:cNvPr id="17" name="Straight Arrow Connector 16"/>
                <p:cNvCxnSpPr/>
                <p:nvPr/>
              </p:nvCxnSpPr>
              <p:spPr>
                <a:xfrm>
                  <a:off x="5359651" y="4348349"/>
                  <a:ext cx="3331676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pic>
              <p:nvPicPr>
                <p:cNvPr id="18" name="Picture 17"/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32882"/>
                <a:stretch/>
              </p:blipFill>
              <p:spPr>
                <a:xfrm>
                  <a:off x="5495925" y="3338919"/>
                  <a:ext cx="2198103" cy="1022175"/>
                </a:xfrm>
                <a:prstGeom prst="rect">
                  <a:avLst/>
                </a:prstGeom>
              </p:spPr>
            </p:pic>
            <p:cxnSp>
              <p:nvCxnSpPr>
                <p:cNvPr id="19" name="Straight Arrow Connector 18"/>
                <p:cNvCxnSpPr/>
                <p:nvPr/>
              </p:nvCxnSpPr>
              <p:spPr>
                <a:xfrm flipH="1" flipV="1">
                  <a:off x="6917274" y="3074347"/>
                  <a:ext cx="7235" cy="1430831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TextBox 14"/>
                  <p:cNvSpPr txBox="1"/>
                  <p:nvPr/>
                </p:nvSpPr>
                <p:spPr>
                  <a:xfrm>
                    <a:off x="8660725" y="6202535"/>
                    <a:ext cx="205548" cy="31755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2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</m:oMath>
                      </m:oMathPara>
                    </a14:m>
                    <a:endParaRPr lang="en-US" sz="1200" dirty="0" smtClean="0">
                      <a:solidFill>
                        <a:srgbClr val="0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3" name="TextBox 1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660725" y="6202535"/>
                    <a:ext cx="205548" cy="317559"/>
                  </a:xfrm>
                  <a:prstGeom prst="rect">
                    <a:avLst/>
                  </a:prstGeom>
                  <a:blipFill rotWithShape="0">
                    <a:blip r:embed="rId7"/>
                    <a:stretch>
                      <a:fillRect l="-16000" r="-8000"/>
                    </a:stretch>
                  </a:blipFill>
                </p:spPr>
                <p:txBody>
                  <a:bodyPr/>
                  <a:lstStyle/>
                  <a:p>
                    <a:r>
                      <a:rPr lang="el-G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pic>
            <p:nvPicPr>
              <p:cNvPr id="16" name="Picture 15"/>
              <p:cNvPicPr>
                <a:picLocks noChangeAspect="1"/>
              </p:cNvPicPr>
              <p:nvPr/>
            </p:nvPicPr>
            <p:blipFill rotWithShape="1">
              <a:blip r:embed="rId5"/>
              <a:srcRect l="32882" r="29645"/>
              <a:stretch/>
            </p:blipFill>
            <p:spPr>
              <a:xfrm>
                <a:off x="7316718" y="5214595"/>
                <a:ext cx="1227208" cy="1022175"/>
              </a:xfrm>
              <a:prstGeom prst="rect">
                <a:avLst/>
              </a:prstGeom>
            </p:spPr>
          </p:pic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/>
                <p:cNvSpPr txBox="1"/>
                <p:nvPr/>
              </p:nvSpPr>
              <p:spPr>
                <a:xfrm>
                  <a:off x="8069672" y="1238937"/>
                  <a:ext cx="166517" cy="12839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2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oMath>
                    </m:oMathPara>
                  </a14:m>
                  <a:endParaRPr lang="en-US" sz="1200" dirty="0" smtClean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2" name="TextBox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69672" y="1238937"/>
                  <a:ext cx="166517" cy="128396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l="-11765" b="-6452"/>
                  </a:stretch>
                </a:blipFill>
              </p:spPr>
              <p:txBody>
                <a:bodyPr/>
                <a:lstStyle/>
                <a:p>
                  <a:r>
                    <a:rPr lang="el-G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/>
                <p:cNvSpPr txBox="1"/>
                <p:nvPr/>
              </p:nvSpPr>
              <p:spPr>
                <a:xfrm>
                  <a:off x="6641380" y="1247401"/>
                  <a:ext cx="259113" cy="12839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2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2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oMath>
                    </m:oMathPara>
                  </a14:m>
                  <a:endParaRPr lang="en-US" sz="1200" dirty="0" smtClean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3" name="TextBox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41380" y="1247401"/>
                  <a:ext cx="259113" cy="128396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l="-3774" b="-6452"/>
                  </a:stretch>
                </a:blipFill>
              </p:spPr>
              <p:txBody>
                <a:bodyPr/>
                <a:lstStyle/>
                <a:p>
                  <a:r>
                    <a:rPr lang="el-GR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0" name="Straight Arrow Connector 19"/>
          <p:cNvCxnSpPr/>
          <p:nvPr/>
        </p:nvCxnSpPr>
        <p:spPr>
          <a:xfrm flipH="1" flipV="1">
            <a:off x="3928409" y="1522624"/>
            <a:ext cx="902866" cy="731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4266716" y="1252941"/>
                <a:ext cx="20300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</m:oMath>
                  </m:oMathPara>
                </a14:m>
                <a:endParaRPr lang="el-GR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6716" y="1252941"/>
                <a:ext cx="203004" cy="276999"/>
              </a:xfrm>
              <a:prstGeom prst="rect">
                <a:avLst/>
              </a:prstGeom>
              <a:blipFill rotWithShape="0">
                <a:blip r:embed="rId10"/>
                <a:stretch>
                  <a:fillRect l="-30303" r="-21212" b="-6667"/>
                </a:stretch>
              </a:blipFill>
            </p:spPr>
            <p:txBody>
              <a:bodyPr/>
              <a:lstStyle/>
              <a:p>
                <a:r>
                  <a:rPr lang="el-G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5" name="Group 24"/>
          <p:cNvGrpSpPr/>
          <p:nvPr/>
        </p:nvGrpSpPr>
        <p:grpSpPr>
          <a:xfrm>
            <a:off x="5289719" y="1842625"/>
            <a:ext cx="2009869" cy="1387203"/>
            <a:chOff x="5323438" y="2044060"/>
            <a:chExt cx="2009869" cy="1387203"/>
          </a:xfrm>
        </p:grpSpPr>
        <p:sp>
          <p:nvSpPr>
            <p:cNvPr id="26" name="Rounded Rectangle 25"/>
            <p:cNvSpPr/>
            <p:nvPr/>
          </p:nvSpPr>
          <p:spPr>
            <a:xfrm>
              <a:off x="5323438" y="3123446"/>
              <a:ext cx="2009869" cy="307817"/>
            </a:xfrm>
            <a:prstGeom prst="roundRect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>
                <a:solidFill>
                  <a:prstClr val="white"/>
                </a:solidFill>
              </a:endParaRPr>
            </a:p>
          </p:txBody>
        </p:sp>
        <p:cxnSp>
          <p:nvCxnSpPr>
            <p:cNvPr id="27" name="Straight Arrow Connector 26"/>
            <p:cNvCxnSpPr/>
            <p:nvPr/>
          </p:nvCxnSpPr>
          <p:spPr>
            <a:xfrm flipV="1">
              <a:off x="6310265" y="2044060"/>
              <a:ext cx="885526" cy="1061281"/>
            </a:xfrm>
            <a:prstGeom prst="straightConnector1">
              <a:avLst/>
            </a:prstGeom>
            <a:ln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73493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7283" y="346018"/>
                <a:ext cx="8959041" cy="6351964"/>
              </a:xfrm>
            </p:spPr>
            <p:txBody>
              <a:bodyPr>
                <a:normAutofit/>
              </a:bodyPr>
              <a:lstStyle/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l-GR" b="1" dirty="0" smtClean="0"/>
                  <a:t> </a:t>
                </a:r>
                <a:r>
                  <a:rPr lang="el-GR" b="1" dirty="0"/>
                  <a:t>ΓΧΑ Συστήματα στο Χώρο της Συχνότητας – Απόκριση Φάσης</a:t>
                </a:r>
                <a:endParaRPr lang="el-GR" dirty="0"/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l-GR" dirty="0" smtClean="0"/>
                  <a:t> Έστω </a:t>
                </a:r>
                <a:r>
                  <a:rPr lang="el-GR" dirty="0"/>
                  <a:t>ένα σήμα εισόδου</a:t>
                </a:r>
              </a:p>
              <a:p>
                <a:pPr marL="201168" lvl="1" indent="0">
                  <a:buClrTx/>
                  <a:buSzPct val="1200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l-GR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US" dirty="0"/>
              </a:p>
              <a:p>
                <a:pPr marL="201168" lvl="1" indent="0">
                  <a:buClrTx/>
                  <a:buSzPct val="120000"/>
                  <a:buNone/>
                </a:pPr>
                <a:endParaRPr lang="en-US" sz="800" dirty="0"/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l-GR" dirty="0" smtClean="0"/>
                  <a:t> Έστω </a:t>
                </a:r>
                <a:r>
                  <a:rPr lang="el-GR" dirty="0"/>
                  <a:t>ότι η περιβάλλουσα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  <a:r>
                  <a:rPr lang="el-GR" dirty="0"/>
                  <a:t>κάθε συχνότητας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l-GR" dirty="0"/>
                  <a:t> είναι ένα σήμα πεπερασμένης διάρκειας στο χρόνο, χαμηλοπερατής φύσεως και στενής ζώνης στη συχνότητα, δηλ.</a:t>
                </a:r>
                <a:r>
                  <a:rPr lang="en-US" dirty="0"/>
                  <a:t/>
                </a:r>
                <a:br>
                  <a:rPr lang="en-US" dirty="0"/>
                </a:br>
                <a:endParaRPr lang="el-GR" dirty="0"/>
              </a:p>
              <a:p>
                <a:pPr marL="201168" lvl="1" indent="0">
                  <a:buClrTx/>
                  <a:buSzPct val="1200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≠0,   </m:t>
                      </m:r>
                      <m:r>
                        <a:rPr lang="el-GR" i="1">
                          <a:latin typeface="Cambria Math" panose="02040503050406030204" pitchFamily="18" charset="0"/>
                        </a:rPr>
                        <m:t>             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201168" lvl="1" indent="0">
                  <a:buClrTx/>
                  <a:buSzPct val="1200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l-GR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sup>
                          </m:sSup>
                        </m:e>
                      </m:d>
                      <m:r>
                        <a:rPr lang="el-GR" i="1">
                          <a:latin typeface="Cambria Math" panose="02040503050406030204" pitchFamily="18" charset="0"/>
                        </a:rPr>
                        <m:t>=0,    </m:t>
                      </m:r>
                      <m:d>
                        <m:dPr>
                          <m:begChr m:val="|"/>
                          <m:endChr m:val="|"/>
                          <m:ctrlPr>
                            <a:rPr lang="el-G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l-GR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  <m:r>
                        <a:rPr lang="el-GR" i="1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,   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≪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lvl="1">
                  <a:buClrTx/>
                  <a:buSzPct val="120000"/>
                  <a:buFont typeface="Arial" panose="020B0604020202020204" pitchFamily="34" charset="0"/>
                  <a:buChar char="•"/>
                </a:pPr>
                <a:endParaRPr lang="en-US" sz="900" dirty="0"/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l-GR" dirty="0" smtClean="0"/>
                  <a:t> Μπορούμε </a:t>
                </a:r>
                <a:r>
                  <a:rPr lang="el-GR" dirty="0"/>
                  <a:t>εύκολα </a:t>
                </a:r>
                <a:r>
                  <a:rPr lang="el-GR" dirty="0" smtClean="0">
                    <a:sym typeface="Wingdings" panose="05000000000000000000" pitchFamily="2" charset="2"/>
                  </a:rPr>
                  <a:t>να </a:t>
                </a:r>
                <a:r>
                  <a:rPr lang="el-GR" dirty="0">
                    <a:sym typeface="Wingdings" panose="05000000000000000000" pitchFamily="2" charset="2"/>
                  </a:rPr>
                  <a:t>δείξουμε ότι τότε</a:t>
                </a:r>
              </a:p>
              <a:p>
                <a:pPr marL="201168" lvl="1" indent="0">
                  <a:buClrTx/>
                  <a:buSzPct val="120000"/>
                  <a:buNone/>
                </a:pPr>
                <a:endParaRPr lang="el-GR" sz="500" dirty="0">
                  <a:sym typeface="Wingdings" panose="05000000000000000000" pitchFamily="2" charset="2"/>
                </a:endParaRPr>
              </a:p>
              <a:p>
                <a:pPr marL="201168" lvl="1" indent="0">
                  <a:buClrTx/>
                  <a:buSzPct val="1200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𝑋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l-GR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sup>
                          </m:sSup>
                        </m:e>
                      </m:d>
                      <m:r>
                        <a:rPr lang="el-GR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l-GR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l-GR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d>
                            <m:dPr>
                              <m:ctrlPr>
                                <a:rPr lang="el-G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sSub>
                                    <m:sSubPr>
                                      <m:ctrlPr>
                                        <a:rPr lang="el-G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l-GR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sup>
                              </m:sSup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l-GR" i="1">
                                              <a:latin typeface="Cambria Math" panose="02040503050406030204" pitchFamily="18" charset="0"/>
                                            </a:rPr>
                                            <m:t>𝜔</m:t>
                                          </m:r>
                                          <m:r>
                                            <a:rPr lang="el-GR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l-GR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l-GR" i="1">
                                                  <a:latin typeface="Cambria Math" panose="02040503050406030204" pitchFamily="18" charset="0"/>
                                                </a:rPr>
                                                <m:t>𝜔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sup>
                                  </m:sSup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sSub>
                                    <m:sSubPr>
                                      <m:ctrlPr>
                                        <a:rPr lang="el-G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l-GR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sup>
                              </m:sSup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l-GR" i="1">
                                              <a:latin typeface="Cambria Math" panose="02040503050406030204" pitchFamily="18" charset="0"/>
                                            </a:rPr>
                                            <m:t>𝜔</m:t>
                                          </m:r>
                                          <m:r>
                                            <a:rPr lang="el-GR" i="1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l-GR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l-GR" i="1">
                                                  <a:latin typeface="Cambria Math" panose="02040503050406030204" pitchFamily="18" charset="0"/>
                                                </a:rPr>
                                                <m:t>𝜔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sup>
                                  </m:sSup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  <a:p>
                <a:pPr lvl="1">
                  <a:buClrTx/>
                  <a:buSzPct val="120000"/>
                  <a:buFont typeface="Arial" panose="020B0604020202020204" pitchFamily="34" charset="0"/>
                  <a:buChar char="•"/>
                </a:pPr>
                <a:endParaRPr lang="el-GR" sz="800" dirty="0"/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l-GR" dirty="0" smtClean="0"/>
                  <a:t> Πράγματι </a:t>
                </a:r>
                <a:r>
                  <a:rPr lang="el-GR" dirty="0"/>
                  <a:t>έχουμε ένα άθροισμα σημάτων στενής ζώνης!</a:t>
                </a:r>
                <a:endParaRPr lang="en-US" dirty="0"/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7283" y="346018"/>
                <a:ext cx="8959041" cy="6351964"/>
              </a:xfrm>
              <a:blipFill rotWithShape="0">
                <a:blip r:embed="rId3"/>
                <a:stretch>
                  <a:fillRect l="-1905" t="-1727" r="-1769"/>
                </a:stretch>
              </a:blipFill>
            </p:spPr>
            <p:txBody>
              <a:bodyPr/>
              <a:lstStyle/>
              <a:p>
                <a:r>
                  <a:rPr lang="el-G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0" y="255320"/>
            <a:ext cx="9144000" cy="74814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sz="1350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6561861"/>
            <a:ext cx="9144000" cy="74814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sz="135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3901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7283" y="346018"/>
                <a:ext cx="8959041" cy="6351964"/>
              </a:xfrm>
            </p:spPr>
            <p:txBody>
              <a:bodyPr>
                <a:normAutofit/>
              </a:bodyPr>
              <a:lstStyle/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l-GR" b="1" dirty="0" smtClean="0"/>
                  <a:t> </a:t>
                </a:r>
                <a:r>
                  <a:rPr lang="el-GR" b="1" dirty="0"/>
                  <a:t>ΓΧΑ Συστήματα στο Χώρο της Συχνότητας – Απόκριση </a:t>
                </a:r>
                <a:r>
                  <a:rPr lang="el-GR" b="1" dirty="0" smtClean="0"/>
                  <a:t>Φάσης</a:t>
                </a:r>
                <a:endParaRPr lang="en-US" b="1" dirty="0" smtClean="0"/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l-GR" dirty="0" smtClean="0"/>
                  <a:t> Υπό </a:t>
                </a:r>
                <a:r>
                  <a:rPr lang="el-GR" dirty="0"/>
                  <a:t>τις προϋποθέσεις που είπαμε </a:t>
                </a:r>
                <a:r>
                  <a:rPr lang="el-GR" dirty="0" smtClean="0"/>
                  <a:t>νωρίτερα, </a:t>
                </a:r>
                <a:r>
                  <a:rPr lang="el-GR" dirty="0"/>
                  <a:t>η έξοδος του ΓΧΑ </a:t>
                </a:r>
                <a:r>
                  <a:rPr lang="el-GR" dirty="0" smtClean="0"/>
                  <a:t>συστήματος </a:t>
                </a:r>
                <a:br>
                  <a:rPr lang="el-GR" dirty="0" smtClean="0"/>
                </a:br>
                <a:r>
                  <a:rPr lang="el-GR" dirty="0" smtClean="0"/>
                  <a:t> μπορεί </a:t>
                </a:r>
                <a:r>
                  <a:rPr lang="el-GR" dirty="0"/>
                  <a:t>να γραφεί ως</a:t>
                </a:r>
                <a:endParaRPr lang="en-US" dirty="0"/>
              </a:p>
              <a:p>
                <a:pPr marL="201168" lvl="1" indent="0">
                  <a:buClrTx/>
                  <a:buSzPct val="120000"/>
                  <a:buNone/>
                </a:pPr>
                <a:endParaRPr lang="el-GR" sz="900" dirty="0"/>
              </a:p>
              <a:p>
                <a:pPr marL="201168" lvl="1" indent="0">
                  <a:buClrTx/>
                  <a:buSzPct val="1200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𝜔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sup>
                                  </m:sSup>
                                </m:e>
                              </m:d>
                            </m:e>
                          </m:d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𝜏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p>
                                            <m:sSup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𝑒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𝜔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𝑘</m:t>
                                                  </m:r>
                                                </m:sub>
                                              </m:sSub>
                                            </m:sup>
                                          </m:sSup>
                                        </m:e>
                                      </m:d>
                                    </m:e>
                                  </m:d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US" dirty="0"/>
              </a:p>
              <a:p>
                <a:pPr marL="201168" lvl="1" indent="0">
                  <a:buClrTx/>
                  <a:buSzPct val="120000"/>
                  <a:buNone/>
                </a:pPr>
                <a:endParaRPr lang="en-US" dirty="0"/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l-GR" dirty="0" smtClean="0"/>
                  <a:t> Ξεκάθαρα </a:t>
                </a:r>
                <a:r>
                  <a:rPr lang="el-GR" dirty="0"/>
                  <a:t>βλέπετε ότι κάθε διαμορφωμένο ημίτονο συχνότητας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l-GR" dirty="0"/>
                  <a:t> έχει καθυστερήσει κατά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sup>
                        </m:sSup>
                      </m:e>
                    </m:d>
                  </m:oMath>
                </a14:m>
                <a:endParaRPr lang="el-GR" dirty="0" smtClean="0"/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endParaRPr lang="el-GR" dirty="0"/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l-GR" dirty="0" smtClean="0"/>
                  <a:t> Η ερμηνεία του </a:t>
                </a:r>
                <a:r>
                  <a:rPr lang="en-US" dirty="0" smtClean="0"/>
                  <a:t>group delay </a:t>
                </a:r>
                <a:r>
                  <a:rPr lang="el-GR" dirty="0" smtClean="0"/>
                  <a:t>ως η καθυστέρηση ενός ημιτονοειδούς παλμού στην έξοδο ενός ΓΧΑ συστήματος είναι έγκυρη μόνον αν:</a:t>
                </a:r>
                <a:br>
                  <a:rPr lang="el-GR" dirty="0" smtClean="0"/>
                </a:br>
                <a:endParaRPr lang="el-GR" dirty="0" smtClean="0"/>
              </a:p>
              <a:p>
                <a:pPr lvl="1">
                  <a:buClrTx/>
                  <a:buSzPct val="120000"/>
                  <a:buFont typeface="Wingdings" panose="05000000000000000000" pitchFamily="2" charset="2"/>
                  <a:buChar char="q"/>
                </a:pPr>
                <a:r>
                  <a:rPr lang="el-GR" dirty="0" smtClean="0"/>
                  <a:t> Η απόκριση πλάτους γύρω από τις συχνότητες της εισόδου είναι σχεδόν σταθερή</a:t>
                </a:r>
              </a:p>
              <a:p>
                <a:pPr lvl="1">
                  <a:buClrTx/>
                  <a:buSzPct val="120000"/>
                  <a:buFont typeface="Wingdings" panose="05000000000000000000" pitchFamily="2" charset="2"/>
                  <a:buChar char="q"/>
                </a:pPr>
                <a:r>
                  <a:rPr lang="el-GR" dirty="0"/>
                  <a:t> </a:t>
                </a:r>
                <a:r>
                  <a:rPr lang="el-GR" dirty="0" smtClean="0"/>
                  <a:t>Η καθυστέρηση ομάδας </a:t>
                </a:r>
                <a:r>
                  <a:rPr lang="el-GR" dirty="0"/>
                  <a:t>γ</a:t>
                </a:r>
                <a:r>
                  <a:rPr lang="el-GR" dirty="0" smtClean="0"/>
                  <a:t>ύρω από τις συχνότητες της εισόδου είναι σχεδόν σταθερή</a:t>
                </a:r>
              </a:p>
              <a:p>
                <a:pPr lvl="2">
                  <a:buClrTx/>
                  <a:buSzPct val="120000"/>
                  <a:buFont typeface="Wingdings" panose="05000000000000000000" pitchFamily="2" charset="2"/>
                  <a:buChar char="q"/>
                </a:pPr>
                <a:r>
                  <a:rPr lang="el-GR" dirty="0" smtClean="0"/>
                  <a:t> Δηλ. η απόκριση πλάτους της εισόδου πρέπει να είναι αρκετά </a:t>
                </a:r>
                <a:r>
                  <a:rPr lang="en-US" dirty="0" smtClean="0"/>
                  <a:t>narrowband (“</a:t>
                </a:r>
                <a:r>
                  <a:rPr lang="el-GR" dirty="0" smtClean="0"/>
                  <a:t>στενής ζώνης</a:t>
                </a:r>
                <a:r>
                  <a:rPr lang="en-US" dirty="0" smtClean="0"/>
                  <a:t>”)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7283" y="346018"/>
                <a:ext cx="8959041" cy="6351964"/>
              </a:xfrm>
              <a:blipFill rotWithShape="0">
                <a:blip r:embed="rId3"/>
                <a:stretch>
                  <a:fillRect l="-1905" t="-1727"/>
                </a:stretch>
              </a:blipFill>
            </p:spPr>
            <p:txBody>
              <a:bodyPr/>
              <a:lstStyle/>
              <a:p>
                <a:r>
                  <a:rPr lang="el-G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0" y="255320"/>
            <a:ext cx="9144000" cy="74814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sz="1350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6561861"/>
            <a:ext cx="9144000" cy="74814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sz="135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7727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946" y="1546710"/>
            <a:ext cx="8753956" cy="272374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7282" y="343939"/>
                <a:ext cx="8832982" cy="6301047"/>
              </a:xfrm>
            </p:spPr>
            <p:txBody>
              <a:bodyPr>
                <a:normAutofit/>
              </a:bodyPr>
              <a:lstStyle/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l-GR" dirty="0" smtClean="0"/>
                  <a:t> </a:t>
                </a:r>
                <a:r>
                  <a:rPr lang="el-GR" b="1" dirty="0"/>
                  <a:t>ΓΧΑ Συστήματα στο </a:t>
                </a:r>
                <a:r>
                  <a:rPr lang="el-GR" b="1" dirty="0" smtClean="0"/>
                  <a:t>Χώρο </a:t>
                </a:r>
                <a:r>
                  <a:rPr lang="el-GR" b="1" dirty="0"/>
                  <a:t>της Συχνότητας – </a:t>
                </a:r>
                <a:r>
                  <a:rPr lang="el-GR" b="1" dirty="0" smtClean="0"/>
                  <a:t>Απόκριση Φάσης</a:t>
                </a:r>
                <a:endParaRPr lang="el-GR" b="1" dirty="0"/>
              </a:p>
              <a:p>
                <a:pPr lvl="1"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l-GR" dirty="0" smtClean="0"/>
                  <a:t>Παράδειγμα:</a:t>
                </a:r>
              </a:p>
              <a:p>
                <a:pPr lvl="1">
                  <a:buClrTx/>
                  <a:buSzPct val="120000"/>
                  <a:buFont typeface="Courier New" panose="02070309020205020404" pitchFamily="49" charset="0"/>
                  <a:buChar char="o"/>
                </a:pPr>
                <a:r>
                  <a:rPr lang="el-GR" dirty="0"/>
                  <a:t> </a:t>
                </a:r>
                <a:r>
                  <a:rPr lang="el-GR" dirty="0" smtClean="0"/>
                  <a:t>Έστω το ΓΧΑ σύστημα που φαίνεται στο σχήμα.</a:t>
                </a:r>
              </a:p>
              <a:p>
                <a:pPr lvl="1">
                  <a:buClrTx/>
                  <a:buSzPct val="120000"/>
                  <a:buFont typeface="Arial" panose="020B0604020202020204" pitchFamily="34" charset="0"/>
                  <a:buChar char="•"/>
                </a:pPr>
                <a:endParaRPr lang="el-GR" b="0" dirty="0"/>
              </a:p>
              <a:p>
                <a:pPr lvl="1">
                  <a:buClrTx/>
                  <a:buSzPct val="120000"/>
                  <a:buFont typeface="Arial" panose="020B0604020202020204" pitchFamily="34" charset="0"/>
                  <a:buChar char="•"/>
                </a:pPr>
                <a:endParaRPr lang="el-GR" dirty="0" smtClean="0"/>
              </a:p>
              <a:p>
                <a:pPr lvl="1">
                  <a:buClrTx/>
                  <a:buSzPct val="120000"/>
                  <a:buFont typeface="Arial" panose="020B0604020202020204" pitchFamily="34" charset="0"/>
                  <a:buChar char="•"/>
                </a:pPr>
                <a:endParaRPr lang="el-GR" b="0" dirty="0"/>
              </a:p>
              <a:p>
                <a:pPr lvl="1">
                  <a:buClrTx/>
                  <a:buSzPct val="120000"/>
                  <a:buFont typeface="Arial" panose="020B0604020202020204" pitchFamily="34" charset="0"/>
                  <a:buChar char="•"/>
                </a:pPr>
                <a:endParaRPr lang="el-GR" dirty="0" smtClean="0"/>
              </a:p>
              <a:p>
                <a:pPr lvl="1">
                  <a:buClrTx/>
                  <a:buSzPct val="120000"/>
                  <a:buFont typeface="Arial" panose="020B0604020202020204" pitchFamily="34" charset="0"/>
                  <a:buChar char="•"/>
                </a:pPr>
                <a:endParaRPr lang="el-GR" b="0" dirty="0"/>
              </a:p>
              <a:p>
                <a:pPr lvl="1">
                  <a:buClrTx/>
                  <a:buSzPct val="120000"/>
                  <a:buFont typeface="Arial" panose="020B0604020202020204" pitchFamily="34" charset="0"/>
                  <a:buChar char="•"/>
                </a:pPr>
                <a:endParaRPr lang="el-GR" dirty="0" smtClean="0"/>
              </a:p>
              <a:p>
                <a:pPr lvl="1">
                  <a:buClrTx/>
                  <a:buSzPct val="120000"/>
                  <a:buFont typeface="Arial" panose="020B0604020202020204" pitchFamily="34" charset="0"/>
                  <a:buChar char="•"/>
                </a:pPr>
                <a:endParaRPr lang="el-GR" b="0" dirty="0"/>
              </a:p>
              <a:p>
                <a:pPr lvl="1">
                  <a:buClrTx/>
                  <a:buSzPct val="120000"/>
                  <a:buFont typeface="Arial" panose="020B0604020202020204" pitchFamily="34" charset="0"/>
                  <a:buChar char="•"/>
                </a:pPr>
                <a:endParaRPr lang="el-GR" dirty="0" smtClean="0"/>
              </a:p>
              <a:p>
                <a:pPr lvl="1"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l-GR" dirty="0" smtClean="0"/>
                  <a:t>Είσοδος</a:t>
                </a:r>
              </a:p>
              <a:p>
                <a:pPr marL="201168" lvl="1" indent="0">
                  <a:buClrTx/>
                  <a:buSzPct val="1200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</m:oMath>
                  </m:oMathPara>
                </a14:m>
                <a:r>
                  <a:rPr lang="en-US" b="0" i="1" dirty="0" smtClean="0">
                    <a:latin typeface="Cambria Math" panose="02040503050406030204" pitchFamily="18" charset="0"/>
                  </a:rPr>
                  <a:t/>
                </a:r>
                <a:br>
                  <a:rPr lang="en-US" b="0" i="1" dirty="0" smtClean="0">
                    <a:latin typeface="Cambria Math" panose="02040503050406030204" pitchFamily="18" charset="0"/>
                  </a:rPr>
                </a:br>
                <a:endParaRPr lang="en-US" b="0" i="1" dirty="0" smtClean="0">
                  <a:latin typeface="Cambria Math" panose="02040503050406030204" pitchFamily="18" charset="0"/>
                </a:endParaRPr>
              </a:p>
              <a:p>
                <a:pPr marL="201168" lvl="1" indent="0">
                  <a:buClrTx/>
                  <a:buSzPct val="120000"/>
                  <a:buNone/>
                </a:pPr>
                <a:endParaRPr lang="en-US" sz="1000" b="0" i="1" dirty="0" smtClean="0">
                  <a:latin typeface="Cambria Math" panose="02040503050406030204" pitchFamily="18" charset="0"/>
                </a:endParaRPr>
              </a:p>
              <a:p>
                <a:pPr marL="201168" lvl="1" indent="0">
                  <a:buClrTx/>
                  <a:buSzPct val="1200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</m:d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0.2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</m:d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0.8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−7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</m:d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0.4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b="0" dirty="0" smtClean="0"/>
              </a:p>
              <a:p>
                <a:pPr marL="201168" lvl="1" indent="0">
                  <a:buClrTx/>
                  <a:buSzPct val="120000"/>
                  <a:buNone/>
                </a:pPr>
                <a:endParaRPr lang="en-US" dirty="0"/>
              </a:p>
              <a:p>
                <a:pPr marL="201168" lvl="1" indent="0">
                  <a:buClrTx/>
                  <a:buSzPct val="120000"/>
                  <a:buNone/>
                </a:pPr>
                <a:r>
                  <a:rPr lang="en-US" b="0" dirty="0" smtClean="0"/>
                  <a:t>    </a:t>
                </a:r>
                <a:r>
                  <a:rPr lang="el-GR" b="0" dirty="0" smtClean="0"/>
                  <a:t>με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𝑀</m:t>
                    </m:r>
                    <m:r>
                      <a:rPr lang="el-GR" b="0" i="1" smtClean="0">
                        <a:latin typeface="Cambria Math" panose="02040503050406030204" pitchFamily="18" charset="0"/>
                      </a:rPr>
                      <m:t>=50</m:t>
                    </m:r>
                  </m:oMath>
                </a14:m>
                <a:r>
                  <a:rPr lang="el-GR" b="0" dirty="0" smtClean="0"/>
                  <a:t> και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=0.54−0.46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den>
                            </m:f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,   0≤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=100</m:t>
                    </m:r>
                  </m:oMath>
                </a14:m>
                <a:endParaRPr lang="en-US" b="0" dirty="0" smtClean="0"/>
              </a:p>
              <a:p>
                <a:pPr lvl="1"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l-GR" dirty="0" smtClean="0"/>
                  <a:t>Το σημαντικό εύρος συχνοτήτων για αυτό το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l-GR" b="0" dirty="0" smtClean="0"/>
                  <a:t> είναι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~</m:t>
                    </m:r>
                    <m:f>
                      <m:fPr>
                        <m:ctrlPr>
                          <a:rPr lang="el-G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l-GR" b="0" i="1" smtClean="0">
                            <a:latin typeface="Cambria Math" panose="02040503050406030204" pitchFamily="18" charset="0"/>
                          </a:rPr>
                          <m:t>8</m:t>
                        </m:r>
                        <m:r>
                          <a:rPr lang="el-GR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l-GR" b="0" i="1" smtClean="0">
                            <a:latin typeface="Cambria Math" panose="02040503050406030204" pitchFamily="18" charset="0"/>
                          </a:rPr>
                          <m:t>100</m:t>
                        </m:r>
                      </m:den>
                    </m:f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𝑟𝑎𝑑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𝑠𝑎𝑚𝑝𝑙𝑒</m:t>
                        </m:r>
                      </m:den>
                    </m:f>
                  </m:oMath>
                </a14:m>
                <a:endParaRPr lang="en-US" b="0" dirty="0" smtClean="0"/>
              </a:p>
              <a:p>
                <a:pPr lvl="1">
                  <a:buClrTx/>
                  <a:buSzPct val="120000"/>
                  <a:buFont typeface="Arial" panose="020B0604020202020204" pitchFamily="34" charset="0"/>
                  <a:buChar char="•"/>
                </a:pPr>
                <a:endParaRPr lang="en-US" b="0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7282" y="343939"/>
                <a:ext cx="8832982" cy="6301047"/>
              </a:xfrm>
              <a:blipFill rotWithShape="0">
                <a:blip r:embed="rId3"/>
                <a:stretch>
                  <a:fillRect l="-1932" t="-1741"/>
                </a:stretch>
              </a:blipFill>
            </p:spPr>
            <p:txBody>
              <a:bodyPr/>
              <a:lstStyle/>
              <a:p>
                <a:r>
                  <a:rPr lang="el-G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0" y="269125"/>
            <a:ext cx="9144000" cy="74814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sz="1350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6570173"/>
            <a:ext cx="9144000" cy="74814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sz="1350">
              <a:solidFill>
                <a:prstClr val="white"/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6926094" y="5151050"/>
            <a:ext cx="2120230" cy="1260019"/>
            <a:chOff x="6926094" y="5151050"/>
            <a:chExt cx="2120230" cy="1260019"/>
          </a:xfrm>
        </p:grpSpPr>
        <p:pic>
          <p:nvPicPr>
            <p:cNvPr id="1026" name="Picture 2" descr="https://docs.scipy.org/doc/scipy-0.15.1/reference/_images/scipy-signal-hamming-1_00.png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84" t="7352" r="8334" b="18879"/>
            <a:stretch/>
          </p:blipFill>
          <p:spPr bwMode="auto">
            <a:xfrm>
              <a:off x="6926094" y="5151050"/>
              <a:ext cx="2120230" cy="11830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/>
                <p:cNvSpPr txBox="1"/>
                <p:nvPr/>
              </p:nvSpPr>
              <p:spPr>
                <a:xfrm>
                  <a:off x="8919868" y="6334125"/>
                  <a:ext cx="120225" cy="769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5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100</m:t>
                        </m:r>
                      </m:oMath>
                    </m:oMathPara>
                  </a14:m>
                  <a:endParaRPr lang="el-GR" sz="5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7" name="TextBox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19868" y="6334125"/>
                  <a:ext cx="120225" cy="76944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15000" r="-15000" b="-7692"/>
                  </a:stretch>
                </a:blipFill>
              </p:spPr>
              <p:txBody>
                <a:bodyPr/>
                <a:lstStyle/>
                <a:p>
                  <a:r>
                    <a:rPr lang="el-G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/>
                <p:cNvSpPr txBox="1"/>
                <p:nvPr/>
              </p:nvSpPr>
              <p:spPr>
                <a:xfrm>
                  <a:off x="7169649" y="6334125"/>
                  <a:ext cx="49693" cy="769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5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l-GR" sz="5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1" name="TextBox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69649" y="6334125"/>
                  <a:ext cx="49693" cy="76944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37500" r="-37500" b="-7692"/>
                  </a:stretch>
                </a:blipFill>
              </p:spPr>
              <p:txBody>
                <a:bodyPr/>
                <a:lstStyle/>
                <a:p>
                  <a:r>
                    <a:rPr lang="el-GR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0" name="Elbow Connector 9"/>
          <p:cNvCxnSpPr/>
          <p:nvPr/>
        </p:nvCxnSpPr>
        <p:spPr>
          <a:xfrm flipV="1">
            <a:off x="2225310" y="5225933"/>
            <a:ext cx="4833183" cy="193131"/>
          </a:xfrm>
          <a:prstGeom prst="bentConnector3">
            <a:avLst>
              <a:gd name="adj1" fmla="val 107"/>
            </a:avLst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0778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7282" y="343939"/>
                <a:ext cx="8832982" cy="6301047"/>
              </a:xfrm>
            </p:spPr>
            <p:txBody>
              <a:bodyPr>
                <a:normAutofit/>
              </a:bodyPr>
              <a:lstStyle/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l-GR" dirty="0" smtClean="0"/>
                  <a:t> </a:t>
                </a:r>
                <a:r>
                  <a:rPr lang="el-GR" b="1" dirty="0"/>
                  <a:t>ΓΧΑ Συστήματα στο </a:t>
                </a:r>
                <a:r>
                  <a:rPr lang="el-GR" b="1" dirty="0" smtClean="0"/>
                  <a:t>Χώρο </a:t>
                </a:r>
                <a:r>
                  <a:rPr lang="el-GR" b="1" dirty="0"/>
                  <a:t>της Συχνότητας – </a:t>
                </a:r>
                <a:r>
                  <a:rPr lang="el-GR" b="1" dirty="0" smtClean="0"/>
                  <a:t>Απόκριση Φάσης</a:t>
                </a:r>
                <a:endParaRPr lang="el-GR" b="1" dirty="0"/>
              </a:p>
              <a:p>
                <a:pPr lvl="1"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l-GR" dirty="0" smtClean="0"/>
                  <a:t>Παράδειγμα:</a:t>
                </a:r>
              </a:p>
              <a:p>
                <a:pPr lvl="1">
                  <a:buClrTx/>
                  <a:buSzPct val="120000"/>
                  <a:buFont typeface="Arial" panose="020B0604020202020204" pitchFamily="34" charset="0"/>
                  <a:buChar char="•"/>
                </a:pPr>
                <a:endParaRPr lang="el-GR" b="0" dirty="0"/>
              </a:p>
              <a:p>
                <a:pPr marL="201168" lvl="1" indent="0">
                  <a:buClrTx/>
                  <a:buSzPct val="1200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𝑤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−50</m:t>
                          </m:r>
                        </m:e>
                      </m:d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0.2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</m:e>
                      </m:func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𝑤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−50</m:t>
                          </m:r>
                        </m:e>
                      </m:d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0.8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</m:e>
                      </m:func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𝑤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−350</m:t>
                          </m:r>
                        </m:e>
                      </m:d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0.4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l-GR" dirty="0" smtClean="0"/>
              </a:p>
              <a:p>
                <a:pPr lvl="1">
                  <a:buClrTx/>
                  <a:buSzPct val="120000"/>
                  <a:buFont typeface="Arial" panose="020B0604020202020204" pitchFamily="34" charset="0"/>
                  <a:buChar char="•"/>
                </a:pPr>
                <a:endParaRPr lang="el-GR" b="0" dirty="0"/>
              </a:p>
              <a:p>
                <a:pPr lvl="1">
                  <a:buClrTx/>
                  <a:buSzPct val="120000"/>
                  <a:buFont typeface="Arial" panose="020B0604020202020204" pitchFamily="34" charset="0"/>
                  <a:buChar char="•"/>
                </a:pPr>
                <a:endParaRPr lang="el-GR" dirty="0" smtClean="0"/>
              </a:p>
              <a:p>
                <a:pPr lvl="1">
                  <a:buClrTx/>
                  <a:buSzPct val="120000"/>
                  <a:buFont typeface="Arial" panose="020B0604020202020204" pitchFamily="34" charset="0"/>
                  <a:buChar char="•"/>
                </a:pPr>
                <a:endParaRPr lang="el-GR" b="0" dirty="0"/>
              </a:p>
              <a:p>
                <a:pPr lvl="1">
                  <a:buClrTx/>
                  <a:buSzPct val="120000"/>
                  <a:buFont typeface="Arial" panose="020B0604020202020204" pitchFamily="34" charset="0"/>
                  <a:buChar char="•"/>
                </a:pPr>
                <a:endParaRPr lang="el-GR" dirty="0" smtClean="0"/>
              </a:p>
              <a:p>
                <a:pPr lvl="1">
                  <a:buClrTx/>
                  <a:buSzPct val="120000"/>
                  <a:buFont typeface="Arial" panose="020B0604020202020204" pitchFamily="34" charset="0"/>
                  <a:buChar char="•"/>
                </a:pPr>
                <a:endParaRPr lang="el-GR" b="0" dirty="0"/>
              </a:p>
              <a:p>
                <a:pPr lvl="1">
                  <a:buClrTx/>
                  <a:buSzPct val="120000"/>
                  <a:buFont typeface="Arial" panose="020B0604020202020204" pitchFamily="34" charset="0"/>
                  <a:buChar char="•"/>
                </a:pPr>
                <a:endParaRPr lang="el-GR" dirty="0" smtClean="0"/>
              </a:p>
              <a:p>
                <a:pPr lvl="1">
                  <a:buClrTx/>
                  <a:buSzPct val="120000"/>
                  <a:buFont typeface="Arial" panose="020B0604020202020204" pitchFamily="34" charset="0"/>
                  <a:buChar char="•"/>
                </a:pPr>
                <a:endParaRPr lang="en-US" b="0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7282" y="343939"/>
                <a:ext cx="8832982" cy="6301047"/>
              </a:xfrm>
              <a:blipFill rotWithShape="0">
                <a:blip r:embed="rId2"/>
                <a:stretch>
                  <a:fillRect l="-1932" t="-1741"/>
                </a:stretch>
              </a:blipFill>
            </p:spPr>
            <p:txBody>
              <a:bodyPr/>
              <a:lstStyle/>
              <a:p>
                <a:r>
                  <a:rPr lang="el-G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0" y="269125"/>
            <a:ext cx="9144000" cy="74814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sz="1350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6570173"/>
            <a:ext cx="9144000" cy="74814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sz="1350">
              <a:solidFill>
                <a:prstClr val="white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96" y="1906476"/>
            <a:ext cx="8945928" cy="3380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211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0" y="4904781"/>
            <a:ext cx="8920264" cy="1680829"/>
            <a:chOff x="195701" y="4846590"/>
            <a:chExt cx="8771246" cy="1680829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65" t="75011" r="-136" b="485"/>
            <a:stretch/>
          </p:blipFill>
          <p:spPr>
            <a:xfrm>
              <a:off x="400047" y="4846590"/>
              <a:ext cx="8566900" cy="1680829"/>
            </a:xfrm>
            <a:prstGeom prst="rect">
              <a:avLst/>
            </a:prstGeom>
          </p:spPr>
        </p:pic>
        <p:sp>
          <p:nvSpPr>
            <p:cNvPr id="13" name="Rounded Rectangle 12"/>
            <p:cNvSpPr/>
            <p:nvPr/>
          </p:nvSpPr>
          <p:spPr>
            <a:xfrm>
              <a:off x="195701" y="5076482"/>
              <a:ext cx="407324" cy="25769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>
                <a:solidFill>
                  <a:prstClr val="white"/>
                </a:solidFill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-5885" y="1002993"/>
            <a:ext cx="8932743" cy="1787487"/>
            <a:chOff x="87282" y="1809325"/>
            <a:chExt cx="8932743" cy="1787487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3"/>
            <a:srcRect l="3466" t="47126"/>
            <a:stretch/>
          </p:blipFill>
          <p:spPr>
            <a:xfrm>
              <a:off x="384110" y="1809325"/>
              <a:ext cx="8635915" cy="1787487"/>
            </a:xfrm>
            <a:prstGeom prst="rect">
              <a:avLst/>
            </a:prstGeom>
          </p:spPr>
        </p:pic>
        <p:sp>
          <p:nvSpPr>
            <p:cNvPr id="10" name="Rounded Rectangle 9"/>
            <p:cNvSpPr/>
            <p:nvPr/>
          </p:nvSpPr>
          <p:spPr>
            <a:xfrm>
              <a:off x="87282" y="1809325"/>
              <a:ext cx="303416" cy="55149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>
                <a:solidFill>
                  <a:prstClr val="white"/>
                </a:solidFill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282" y="343939"/>
            <a:ext cx="8832982" cy="6301047"/>
          </a:xfrm>
        </p:spPr>
        <p:txBody>
          <a:bodyPr>
            <a:normAutofit/>
          </a:bodyPr>
          <a:lstStyle/>
          <a:p>
            <a:pPr>
              <a:buClrTx/>
              <a:buSzPct val="120000"/>
              <a:buFont typeface="Arial" panose="020B0604020202020204" pitchFamily="34" charset="0"/>
              <a:buChar char="•"/>
            </a:pPr>
            <a:r>
              <a:rPr lang="el-GR" dirty="0" smtClean="0"/>
              <a:t> </a:t>
            </a:r>
            <a:r>
              <a:rPr lang="el-GR" b="1" dirty="0"/>
              <a:t>ΓΧΑ Συστήματα στο </a:t>
            </a:r>
            <a:r>
              <a:rPr lang="el-GR" b="1" dirty="0" smtClean="0"/>
              <a:t>Χώρο </a:t>
            </a:r>
            <a:r>
              <a:rPr lang="el-GR" b="1" dirty="0"/>
              <a:t>της Συχνότητας – </a:t>
            </a:r>
            <a:r>
              <a:rPr lang="el-GR" b="1" dirty="0" smtClean="0"/>
              <a:t>Απόκριση Φάσης</a:t>
            </a:r>
            <a:endParaRPr lang="el-GR" b="1" dirty="0"/>
          </a:p>
          <a:p>
            <a:pPr lvl="1">
              <a:buClrTx/>
              <a:buSzPct val="120000"/>
              <a:buFont typeface="Arial" panose="020B0604020202020204" pitchFamily="34" charset="0"/>
              <a:buChar char="•"/>
            </a:pPr>
            <a:r>
              <a:rPr lang="el-GR" dirty="0" smtClean="0"/>
              <a:t>Παράδειγμα:</a:t>
            </a:r>
            <a:endParaRPr lang="el-GR" b="0" dirty="0"/>
          </a:p>
          <a:p>
            <a:pPr marL="201168" lvl="1" indent="0">
              <a:buClrTx/>
              <a:buSzPct val="120000"/>
              <a:buNone/>
            </a:pPr>
            <a:endParaRPr lang="el-GR" dirty="0" smtClean="0"/>
          </a:p>
          <a:p>
            <a:pPr lvl="1">
              <a:buClrTx/>
              <a:buSzPct val="120000"/>
              <a:buFont typeface="Arial" panose="020B0604020202020204" pitchFamily="34" charset="0"/>
              <a:buChar char="•"/>
            </a:pPr>
            <a:endParaRPr lang="el-GR" b="0" dirty="0"/>
          </a:p>
          <a:p>
            <a:pPr lvl="1">
              <a:buClrTx/>
              <a:buSzPct val="120000"/>
              <a:buFont typeface="Arial" panose="020B0604020202020204" pitchFamily="34" charset="0"/>
              <a:buChar char="•"/>
            </a:pPr>
            <a:endParaRPr lang="el-GR" dirty="0" smtClean="0"/>
          </a:p>
          <a:p>
            <a:pPr lvl="1">
              <a:buClrTx/>
              <a:buSzPct val="120000"/>
              <a:buFont typeface="Arial" panose="020B0604020202020204" pitchFamily="34" charset="0"/>
              <a:buChar char="•"/>
            </a:pPr>
            <a:endParaRPr lang="el-GR" b="0" dirty="0"/>
          </a:p>
          <a:p>
            <a:pPr lvl="1">
              <a:buClrTx/>
              <a:buSzPct val="120000"/>
              <a:buFont typeface="Arial" panose="020B0604020202020204" pitchFamily="34" charset="0"/>
              <a:buChar char="•"/>
            </a:pPr>
            <a:endParaRPr lang="el-GR" dirty="0" smtClean="0"/>
          </a:p>
          <a:p>
            <a:pPr lvl="1">
              <a:buClrTx/>
              <a:buSzPct val="120000"/>
              <a:buFont typeface="Arial" panose="020B0604020202020204" pitchFamily="34" charset="0"/>
              <a:buChar char="•"/>
            </a:pPr>
            <a:endParaRPr lang="el-GR" b="0" dirty="0"/>
          </a:p>
          <a:p>
            <a:pPr lvl="1">
              <a:buClrTx/>
              <a:buSzPct val="120000"/>
              <a:buFont typeface="Arial" panose="020B0604020202020204" pitchFamily="34" charset="0"/>
              <a:buChar char="•"/>
            </a:pPr>
            <a:endParaRPr lang="el-GR" dirty="0" smtClean="0"/>
          </a:p>
          <a:p>
            <a:pPr lvl="1">
              <a:buClrTx/>
              <a:buSzPct val="120000"/>
              <a:buFont typeface="Arial" panose="020B0604020202020204" pitchFamily="34" charset="0"/>
              <a:buChar char="•"/>
            </a:pPr>
            <a:endParaRPr lang="en-US" b="0" dirty="0" smtClean="0"/>
          </a:p>
        </p:txBody>
      </p:sp>
      <p:sp>
        <p:nvSpPr>
          <p:cNvPr id="4" name="Rectangle 3"/>
          <p:cNvSpPr/>
          <p:nvPr/>
        </p:nvSpPr>
        <p:spPr>
          <a:xfrm>
            <a:off x="0" y="269125"/>
            <a:ext cx="9144000" cy="74814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sz="1350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6570173"/>
            <a:ext cx="9144000" cy="74814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sz="1350">
              <a:solidFill>
                <a:prstClr val="white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4"/>
          <a:srcRect l="908"/>
          <a:stretch/>
        </p:blipFill>
        <p:spPr>
          <a:xfrm>
            <a:off x="199505" y="2732029"/>
            <a:ext cx="8529566" cy="2045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447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282" y="343939"/>
            <a:ext cx="8832982" cy="6301047"/>
          </a:xfrm>
        </p:spPr>
        <p:txBody>
          <a:bodyPr>
            <a:normAutofit/>
          </a:bodyPr>
          <a:lstStyle/>
          <a:p>
            <a:pPr>
              <a:buClrTx/>
              <a:buSzPct val="120000"/>
              <a:buFont typeface="Arial" panose="020B0604020202020204" pitchFamily="34" charset="0"/>
              <a:buChar char="•"/>
            </a:pPr>
            <a:r>
              <a:rPr lang="el-GR" dirty="0" smtClean="0"/>
              <a:t> </a:t>
            </a:r>
            <a:r>
              <a:rPr lang="el-GR" b="1" dirty="0"/>
              <a:t>ΓΧΑ Συστήματα στο </a:t>
            </a:r>
            <a:r>
              <a:rPr lang="el-GR" b="1" dirty="0" smtClean="0"/>
              <a:t>Χώρο </a:t>
            </a:r>
            <a:r>
              <a:rPr lang="el-GR" b="1" dirty="0"/>
              <a:t>της Συχνότητας – </a:t>
            </a:r>
            <a:r>
              <a:rPr lang="el-GR" b="1" dirty="0" smtClean="0"/>
              <a:t>Απόκριση Φάσης</a:t>
            </a:r>
            <a:endParaRPr lang="el-GR" b="1" dirty="0"/>
          </a:p>
          <a:p>
            <a:pPr lvl="1">
              <a:buClrTx/>
              <a:buSzPct val="120000"/>
              <a:buFont typeface="Arial" panose="020B0604020202020204" pitchFamily="34" charset="0"/>
              <a:buChar char="•"/>
            </a:pPr>
            <a:r>
              <a:rPr lang="el-GR" dirty="0" smtClean="0"/>
              <a:t>Παράδειγμα:</a:t>
            </a:r>
          </a:p>
          <a:p>
            <a:pPr lvl="1">
              <a:buClrTx/>
              <a:buSzPct val="120000"/>
              <a:buFont typeface="Arial" panose="020B0604020202020204" pitchFamily="34" charset="0"/>
              <a:buChar char="•"/>
            </a:pPr>
            <a:endParaRPr lang="el-GR" b="0" dirty="0"/>
          </a:p>
          <a:p>
            <a:pPr lvl="1">
              <a:buClrTx/>
              <a:buSzPct val="120000"/>
              <a:buFont typeface="Arial" panose="020B0604020202020204" pitchFamily="34" charset="0"/>
              <a:buChar char="•"/>
            </a:pPr>
            <a:endParaRPr lang="el-GR" dirty="0" smtClean="0"/>
          </a:p>
          <a:p>
            <a:pPr lvl="1">
              <a:buClrTx/>
              <a:buSzPct val="120000"/>
              <a:buFont typeface="Arial" panose="020B0604020202020204" pitchFamily="34" charset="0"/>
              <a:buChar char="•"/>
            </a:pPr>
            <a:endParaRPr lang="el-GR" b="0" dirty="0"/>
          </a:p>
          <a:p>
            <a:pPr lvl="1">
              <a:buClrTx/>
              <a:buSzPct val="120000"/>
              <a:buFont typeface="Arial" panose="020B0604020202020204" pitchFamily="34" charset="0"/>
              <a:buChar char="•"/>
            </a:pPr>
            <a:endParaRPr lang="el-GR" dirty="0" smtClean="0"/>
          </a:p>
          <a:p>
            <a:pPr lvl="1">
              <a:buClrTx/>
              <a:buSzPct val="120000"/>
              <a:buFont typeface="Arial" panose="020B0604020202020204" pitchFamily="34" charset="0"/>
              <a:buChar char="•"/>
            </a:pPr>
            <a:endParaRPr lang="el-GR" b="0" dirty="0"/>
          </a:p>
          <a:p>
            <a:pPr lvl="1">
              <a:buClrTx/>
              <a:buSzPct val="120000"/>
              <a:buFont typeface="Arial" panose="020B0604020202020204" pitchFamily="34" charset="0"/>
              <a:buChar char="•"/>
            </a:pPr>
            <a:endParaRPr lang="el-GR" dirty="0" smtClean="0"/>
          </a:p>
          <a:p>
            <a:pPr lvl="1">
              <a:buClrTx/>
              <a:buSzPct val="120000"/>
              <a:buFont typeface="Arial" panose="020B0604020202020204" pitchFamily="34" charset="0"/>
              <a:buChar char="•"/>
            </a:pPr>
            <a:endParaRPr lang="el-GR" b="0" dirty="0"/>
          </a:p>
          <a:p>
            <a:pPr lvl="1">
              <a:buClrTx/>
              <a:buSzPct val="120000"/>
              <a:buFont typeface="Arial" panose="020B0604020202020204" pitchFamily="34" charset="0"/>
              <a:buChar char="•"/>
            </a:pPr>
            <a:endParaRPr lang="el-GR" dirty="0" smtClean="0"/>
          </a:p>
          <a:p>
            <a:pPr lvl="1">
              <a:buClrTx/>
              <a:buSzPct val="120000"/>
              <a:buFont typeface="Arial" panose="020B0604020202020204" pitchFamily="34" charset="0"/>
              <a:buChar char="•"/>
            </a:pPr>
            <a:endParaRPr lang="en-US" b="0" dirty="0" smtClean="0"/>
          </a:p>
        </p:txBody>
      </p:sp>
      <p:sp>
        <p:nvSpPr>
          <p:cNvPr id="4" name="Rectangle 3"/>
          <p:cNvSpPr/>
          <p:nvPr/>
        </p:nvSpPr>
        <p:spPr>
          <a:xfrm>
            <a:off x="0" y="269125"/>
            <a:ext cx="9144000" cy="74814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sz="1350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6570173"/>
            <a:ext cx="9144000" cy="74814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sz="1350">
              <a:solidFill>
                <a:prstClr val="white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82" y="1963669"/>
            <a:ext cx="8977824" cy="2783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055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282" y="343939"/>
            <a:ext cx="8832982" cy="6301047"/>
          </a:xfrm>
        </p:spPr>
        <p:txBody>
          <a:bodyPr>
            <a:normAutofit/>
          </a:bodyPr>
          <a:lstStyle/>
          <a:p>
            <a:pPr>
              <a:buClrTx/>
              <a:buSzPct val="120000"/>
              <a:buFont typeface="Arial" panose="020B0604020202020204" pitchFamily="34" charset="0"/>
              <a:buChar char="•"/>
            </a:pPr>
            <a:r>
              <a:rPr lang="el-GR" dirty="0" smtClean="0"/>
              <a:t> </a:t>
            </a:r>
            <a:r>
              <a:rPr lang="el-GR" b="1" dirty="0"/>
              <a:t>ΓΧΑ Συστήματα στο </a:t>
            </a:r>
            <a:r>
              <a:rPr lang="el-GR" b="1" dirty="0" smtClean="0"/>
              <a:t>Χώρο </a:t>
            </a:r>
            <a:r>
              <a:rPr lang="el-GR" b="1" dirty="0"/>
              <a:t>της Συχνότητας – </a:t>
            </a:r>
            <a:r>
              <a:rPr lang="el-GR" b="1" dirty="0" smtClean="0"/>
              <a:t>Απόκριση Φάσης</a:t>
            </a:r>
            <a:endParaRPr lang="el-GR" b="1" dirty="0"/>
          </a:p>
          <a:p>
            <a:pPr lvl="1">
              <a:buClrTx/>
              <a:buSzPct val="120000"/>
              <a:buFont typeface="Arial" panose="020B0604020202020204" pitchFamily="34" charset="0"/>
              <a:buChar char="•"/>
            </a:pPr>
            <a:r>
              <a:rPr lang="el-GR" dirty="0" smtClean="0"/>
              <a:t>Παράδειγμα:</a:t>
            </a:r>
          </a:p>
          <a:p>
            <a:pPr lvl="1">
              <a:buClrTx/>
              <a:buSzPct val="120000"/>
              <a:buFont typeface="Arial" panose="020B0604020202020204" pitchFamily="34" charset="0"/>
              <a:buChar char="•"/>
            </a:pPr>
            <a:endParaRPr lang="el-GR" b="0" dirty="0"/>
          </a:p>
          <a:p>
            <a:pPr lvl="1">
              <a:buClrTx/>
              <a:buSzPct val="120000"/>
              <a:buFont typeface="Arial" panose="020B0604020202020204" pitchFamily="34" charset="0"/>
              <a:buChar char="•"/>
            </a:pPr>
            <a:endParaRPr lang="el-GR" dirty="0" smtClean="0"/>
          </a:p>
          <a:p>
            <a:pPr lvl="1">
              <a:buClrTx/>
              <a:buSzPct val="120000"/>
              <a:buFont typeface="Arial" panose="020B0604020202020204" pitchFamily="34" charset="0"/>
              <a:buChar char="•"/>
            </a:pPr>
            <a:endParaRPr lang="el-GR" b="0" dirty="0"/>
          </a:p>
          <a:p>
            <a:pPr lvl="1">
              <a:buClrTx/>
              <a:buSzPct val="120000"/>
              <a:buFont typeface="Arial" panose="020B0604020202020204" pitchFamily="34" charset="0"/>
              <a:buChar char="•"/>
            </a:pPr>
            <a:endParaRPr lang="el-GR" dirty="0" smtClean="0"/>
          </a:p>
          <a:p>
            <a:pPr lvl="1">
              <a:buClrTx/>
              <a:buSzPct val="120000"/>
              <a:buFont typeface="Arial" panose="020B0604020202020204" pitchFamily="34" charset="0"/>
              <a:buChar char="•"/>
            </a:pPr>
            <a:endParaRPr lang="el-GR" b="0" dirty="0"/>
          </a:p>
          <a:p>
            <a:pPr lvl="1">
              <a:buClrTx/>
              <a:buSzPct val="120000"/>
              <a:buFont typeface="Arial" panose="020B0604020202020204" pitchFamily="34" charset="0"/>
              <a:buChar char="•"/>
            </a:pPr>
            <a:endParaRPr lang="el-GR" dirty="0" smtClean="0"/>
          </a:p>
          <a:p>
            <a:pPr lvl="1">
              <a:buClrTx/>
              <a:buSzPct val="120000"/>
              <a:buFont typeface="Arial" panose="020B0604020202020204" pitchFamily="34" charset="0"/>
              <a:buChar char="•"/>
            </a:pPr>
            <a:endParaRPr lang="el-GR" b="0" dirty="0"/>
          </a:p>
          <a:p>
            <a:pPr lvl="1">
              <a:buClrTx/>
              <a:buSzPct val="120000"/>
              <a:buFont typeface="Arial" panose="020B0604020202020204" pitchFamily="34" charset="0"/>
              <a:buChar char="•"/>
            </a:pPr>
            <a:endParaRPr lang="el-GR" dirty="0" smtClean="0"/>
          </a:p>
          <a:p>
            <a:pPr lvl="1">
              <a:buClrTx/>
              <a:buSzPct val="120000"/>
              <a:buFont typeface="Arial" panose="020B0604020202020204" pitchFamily="34" charset="0"/>
              <a:buChar char="•"/>
            </a:pPr>
            <a:endParaRPr lang="en-US" b="0" dirty="0" smtClean="0"/>
          </a:p>
        </p:txBody>
      </p:sp>
      <p:sp>
        <p:nvSpPr>
          <p:cNvPr id="4" name="Rectangle 3"/>
          <p:cNvSpPr/>
          <p:nvPr/>
        </p:nvSpPr>
        <p:spPr>
          <a:xfrm>
            <a:off x="0" y="269125"/>
            <a:ext cx="9144000" cy="74814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sz="1350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6570173"/>
            <a:ext cx="9144000" cy="74814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sz="1350">
              <a:solidFill>
                <a:prstClr val="white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742"/>
          <a:stretch/>
        </p:blipFill>
        <p:spPr>
          <a:xfrm>
            <a:off x="1918986" y="892942"/>
            <a:ext cx="7105645" cy="125687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" t="75011" r="-137" b="485"/>
          <a:stretch/>
        </p:blipFill>
        <p:spPr>
          <a:xfrm>
            <a:off x="1918985" y="5171233"/>
            <a:ext cx="7105645" cy="1383676"/>
          </a:xfrm>
          <a:prstGeom prst="rect">
            <a:avLst/>
          </a:prstGeom>
        </p:spPr>
      </p:pic>
      <p:sp>
        <p:nvSpPr>
          <p:cNvPr id="11" name="Rounded Rectangle 10"/>
          <p:cNvSpPr/>
          <p:nvPr/>
        </p:nvSpPr>
        <p:spPr>
          <a:xfrm>
            <a:off x="2597150" y="3263145"/>
            <a:ext cx="575748" cy="34925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>
              <a:solidFill>
                <a:prstClr val="white"/>
              </a:solidFill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1918986" y="2215044"/>
            <a:ext cx="7105645" cy="1491273"/>
            <a:chOff x="1918986" y="2215044"/>
            <a:chExt cx="7105645" cy="1491273"/>
          </a:xfrm>
        </p:grpSpPr>
        <p:grpSp>
          <p:nvGrpSpPr>
            <p:cNvPr id="13" name="Group 12"/>
            <p:cNvGrpSpPr/>
            <p:nvPr/>
          </p:nvGrpSpPr>
          <p:grpSpPr>
            <a:xfrm>
              <a:off x="1918986" y="2215044"/>
              <a:ext cx="7105645" cy="1491273"/>
              <a:chOff x="1918986" y="2215044"/>
              <a:chExt cx="7105645" cy="1491273"/>
            </a:xfrm>
          </p:grpSpPr>
          <p:pic>
            <p:nvPicPr>
              <p:cNvPr id="8" name="Picture 7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634" b="52043"/>
              <a:stretch/>
            </p:blipFill>
            <p:spPr>
              <a:xfrm>
                <a:off x="1918986" y="2215044"/>
                <a:ext cx="7105645" cy="1429966"/>
              </a:xfrm>
              <a:prstGeom prst="rect">
                <a:avLst/>
              </a:prstGeom>
            </p:spPr>
          </p:pic>
          <p:sp>
            <p:nvSpPr>
              <p:cNvPr id="12" name="Rounded Rectangle 11"/>
              <p:cNvSpPr/>
              <p:nvPr/>
            </p:nvSpPr>
            <p:spPr>
              <a:xfrm>
                <a:off x="2762250" y="3437770"/>
                <a:ext cx="355600" cy="268547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l-GR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" name="Rounded Rectangle 13"/>
            <p:cNvSpPr/>
            <p:nvPr/>
          </p:nvSpPr>
          <p:spPr>
            <a:xfrm>
              <a:off x="5106470" y="3430386"/>
              <a:ext cx="970480" cy="26854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>
                <a:solidFill>
                  <a:prstClr val="white"/>
                </a:solidFill>
              </a:endParaRPr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7654922" y="3425133"/>
              <a:ext cx="355600" cy="26854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>
                <a:solidFill>
                  <a:prstClr val="white"/>
                </a:solidFill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09248" y="3587860"/>
            <a:ext cx="7105645" cy="1452215"/>
            <a:chOff x="1909248" y="3645010"/>
            <a:chExt cx="7105645" cy="1452215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37" t="45590" r="137" b="29253"/>
            <a:stretch/>
          </p:blipFill>
          <p:spPr>
            <a:xfrm>
              <a:off x="1909248" y="3676650"/>
              <a:ext cx="7105645" cy="1420575"/>
            </a:xfrm>
            <a:prstGeom prst="rect">
              <a:avLst/>
            </a:prstGeom>
          </p:spPr>
        </p:pic>
        <p:sp>
          <p:nvSpPr>
            <p:cNvPr id="17" name="Rounded Rectangle 16"/>
            <p:cNvSpPr/>
            <p:nvPr/>
          </p:nvSpPr>
          <p:spPr>
            <a:xfrm>
              <a:off x="3205132" y="3645010"/>
              <a:ext cx="355600" cy="26854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>
                <a:solidFill>
                  <a:prstClr val="white"/>
                </a:solidFill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2459115" y="3325827"/>
            <a:ext cx="5867589" cy="1769138"/>
            <a:chOff x="2459115" y="3325827"/>
            <a:chExt cx="5867589" cy="1769138"/>
          </a:xfrm>
        </p:grpSpPr>
        <p:sp>
          <p:nvSpPr>
            <p:cNvPr id="20" name="Rounded Rectangle 19"/>
            <p:cNvSpPr/>
            <p:nvPr/>
          </p:nvSpPr>
          <p:spPr>
            <a:xfrm>
              <a:off x="7452765" y="3325827"/>
              <a:ext cx="873939" cy="1755971"/>
            </a:xfrm>
            <a:prstGeom prst="roundRect">
              <a:avLst/>
            </a:prstGeom>
            <a:noFill/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>
                <a:solidFill>
                  <a:prstClr val="white"/>
                </a:solidFill>
              </a:endParaRPr>
            </a:p>
          </p:txBody>
        </p:sp>
        <p:sp>
          <p:nvSpPr>
            <p:cNvPr id="21" name="Rounded Rectangle 20"/>
            <p:cNvSpPr/>
            <p:nvPr/>
          </p:nvSpPr>
          <p:spPr>
            <a:xfrm>
              <a:off x="2459115" y="3338994"/>
              <a:ext cx="873939" cy="1755971"/>
            </a:xfrm>
            <a:prstGeom prst="roundRect">
              <a:avLst/>
            </a:prstGeom>
            <a:noFill/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>
                <a:solidFill>
                  <a:prstClr val="white"/>
                </a:solidFill>
              </a:endParaRPr>
            </a:p>
          </p:txBody>
        </p:sp>
      </p:grpSp>
      <p:sp>
        <p:nvSpPr>
          <p:cNvPr id="22" name="Rounded Rectangle 21"/>
          <p:cNvSpPr/>
          <p:nvPr/>
        </p:nvSpPr>
        <p:spPr>
          <a:xfrm>
            <a:off x="4040777" y="2698816"/>
            <a:ext cx="1907177" cy="476425"/>
          </a:xfrm>
          <a:prstGeom prst="round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5618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438"/>
          <a:stretch/>
        </p:blipFill>
        <p:spPr>
          <a:xfrm>
            <a:off x="1919095" y="844301"/>
            <a:ext cx="7124483" cy="1274059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282" y="343939"/>
            <a:ext cx="8832982" cy="6301047"/>
          </a:xfrm>
        </p:spPr>
        <p:txBody>
          <a:bodyPr>
            <a:normAutofit/>
          </a:bodyPr>
          <a:lstStyle/>
          <a:p>
            <a:pPr>
              <a:buClrTx/>
              <a:buSzPct val="120000"/>
              <a:buFont typeface="Arial" panose="020B0604020202020204" pitchFamily="34" charset="0"/>
              <a:buChar char="•"/>
            </a:pPr>
            <a:r>
              <a:rPr lang="el-GR" dirty="0" smtClean="0"/>
              <a:t> </a:t>
            </a:r>
            <a:r>
              <a:rPr lang="el-GR" b="1" dirty="0"/>
              <a:t>ΓΧΑ Συστήματα στο </a:t>
            </a:r>
            <a:r>
              <a:rPr lang="el-GR" b="1" dirty="0" smtClean="0"/>
              <a:t>Χώρο </a:t>
            </a:r>
            <a:r>
              <a:rPr lang="el-GR" b="1" dirty="0"/>
              <a:t>της Συχνότητας – </a:t>
            </a:r>
            <a:r>
              <a:rPr lang="el-GR" b="1" dirty="0" smtClean="0"/>
              <a:t>Απόκριση Φάσης</a:t>
            </a:r>
            <a:endParaRPr lang="el-GR" b="1" dirty="0"/>
          </a:p>
          <a:p>
            <a:pPr>
              <a:buClrTx/>
              <a:buSzPct val="120000"/>
              <a:buFont typeface="Arial" panose="020B0604020202020204" pitchFamily="34" charset="0"/>
              <a:buChar char="•"/>
            </a:pPr>
            <a:r>
              <a:rPr lang="en-US" dirty="0" smtClean="0"/>
              <a:t> </a:t>
            </a:r>
            <a:r>
              <a:rPr lang="el-GR" dirty="0" smtClean="0"/>
              <a:t>Παράδειγμα:</a:t>
            </a:r>
          </a:p>
          <a:p>
            <a:pPr lvl="1">
              <a:buClrTx/>
              <a:buSzPct val="120000"/>
              <a:buFont typeface="Arial" panose="020B0604020202020204" pitchFamily="34" charset="0"/>
              <a:buChar char="•"/>
            </a:pPr>
            <a:endParaRPr lang="el-GR" b="0" dirty="0"/>
          </a:p>
          <a:p>
            <a:pPr lvl="1">
              <a:buClrTx/>
              <a:buSzPct val="120000"/>
              <a:buFont typeface="Arial" panose="020B0604020202020204" pitchFamily="34" charset="0"/>
              <a:buChar char="•"/>
            </a:pPr>
            <a:endParaRPr lang="el-GR" dirty="0" smtClean="0"/>
          </a:p>
          <a:p>
            <a:pPr lvl="1">
              <a:buClrTx/>
              <a:buSzPct val="120000"/>
              <a:buFont typeface="Arial" panose="020B0604020202020204" pitchFamily="34" charset="0"/>
              <a:buChar char="•"/>
            </a:pPr>
            <a:endParaRPr lang="el-GR" b="0" dirty="0"/>
          </a:p>
          <a:p>
            <a:pPr lvl="1">
              <a:buClrTx/>
              <a:buSzPct val="120000"/>
              <a:buFont typeface="Arial" panose="020B0604020202020204" pitchFamily="34" charset="0"/>
              <a:buChar char="•"/>
            </a:pPr>
            <a:endParaRPr lang="el-GR" dirty="0" smtClean="0"/>
          </a:p>
          <a:p>
            <a:pPr lvl="1">
              <a:buClrTx/>
              <a:buSzPct val="120000"/>
              <a:buFont typeface="Arial" panose="020B0604020202020204" pitchFamily="34" charset="0"/>
              <a:buChar char="•"/>
            </a:pPr>
            <a:endParaRPr lang="el-GR" b="0" dirty="0"/>
          </a:p>
          <a:p>
            <a:pPr lvl="1">
              <a:buClrTx/>
              <a:buSzPct val="120000"/>
              <a:buFont typeface="Arial" panose="020B0604020202020204" pitchFamily="34" charset="0"/>
              <a:buChar char="•"/>
            </a:pPr>
            <a:endParaRPr lang="el-GR" dirty="0" smtClean="0"/>
          </a:p>
          <a:p>
            <a:pPr lvl="1">
              <a:buClrTx/>
              <a:buSzPct val="120000"/>
              <a:buFont typeface="Arial" panose="020B0604020202020204" pitchFamily="34" charset="0"/>
              <a:buChar char="•"/>
            </a:pPr>
            <a:endParaRPr lang="el-GR" b="0" dirty="0"/>
          </a:p>
          <a:p>
            <a:pPr lvl="1">
              <a:buClrTx/>
              <a:buSzPct val="120000"/>
              <a:buFont typeface="Arial" panose="020B0604020202020204" pitchFamily="34" charset="0"/>
              <a:buChar char="•"/>
            </a:pPr>
            <a:endParaRPr lang="el-GR" dirty="0" smtClean="0"/>
          </a:p>
          <a:p>
            <a:pPr lvl="1">
              <a:buClrTx/>
              <a:buSzPct val="120000"/>
              <a:buFont typeface="Arial" panose="020B0604020202020204" pitchFamily="34" charset="0"/>
              <a:buChar char="•"/>
            </a:pPr>
            <a:endParaRPr lang="en-US" b="0" dirty="0" smtClean="0"/>
          </a:p>
        </p:txBody>
      </p:sp>
      <p:sp>
        <p:nvSpPr>
          <p:cNvPr id="4" name="Rectangle 3"/>
          <p:cNvSpPr/>
          <p:nvPr/>
        </p:nvSpPr>
        <p:spPr>
          <a:xfrm>
            <a:off x="0" y="269125"/>
            <a:ext cx="9144000" cy="74814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sz="1350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6570173"/>
            <a:ext cx="9144000" cy="74814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sz="1350">
              <a:solidFill>
                <a:prstClr val="white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25949" y="1265886"/>
            <a:ext cx="15544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 smtClean="0">
                <a:solidFill>
                  <a:srgbClr val="000000"/>
                </a:solidFill>
              </a:rPr>
              <a:t>Είσοδος ευρείας ζώνης</a:t>
            </a:r>
          </a:p>
          <a:p>
            <a:r>
              <a:rPr lang="el-GR" dirty="0" smtClean="0">
                <a:solidFill>
                  <a:srgbClr val="000000"/>
                </a:solidFill>
              </a:rPr>
              <a:t>(</a:t>
            </a:r>
            <a:r>
              <a:rPr lang="en-US" dirty="0" smtClean="0">
                <a:solidFill>
                  <a:srgbClr val="000000"/>
                </a:solidFill>
              </a:rPr>
              <a:t>wideband)</a:t>
            </a:r>
            <a:endParaRPr lang="el-GR" dirty="0">
              <a:solidFill>
                <a:srgbClr val="000000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578" b="51998"/>
          <a:stretch/>
        </p:blipFill>
        <p:spPr>
          <a:xfrm>
            <a:off x="1919095" y="2118360"/>
            <a:ext cx="7124483" cy="137922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996" b="27310"/>
          <a:stretch/>
        </p:blipFill>
        <p:spPr>
          <a:xfrm>
            <a:off x="1919095" y="3497580"/>
            <a:ext cx="7124483" cy="139446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4" t="75125" r="214" b="451"/>
          <a:stretch/>
        </p:blipFill>
        <p:spPr>
          <a:xfrm>
            <a:off x="1896235" y="4936379"/>
            <a:ext cx="7124483" cy="1379220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2459115" y="3325827"/>
            <a:ext cx="5867589" cy="1769138"/>
            <a:chOff x="2459115" y="3325827"/>
            <a:chExt cx="5867589" cy="1769138"/>
          </a:xfrm>
        </p:grpSpPr>
        <p:sp>
          <p:nvSpPr>
            <p:cNvPr id="12" name="Rounded Rectangle 11"/>
            <p:cNvSpPr/>
            <p:nvPr/>
          </p:nvSpPr>
          <p:spPr>
            <a:xfrm>
              <a:off x="7452765" y="3325827"/>
              <a:ext cx="873939" cy="1755971"/>
            </a:xfrm>
            <a:prstGeom prst="roundRect">
              <a:avLst/>
            </a:prstGeom>
            <a:noFill/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>
                <a:solidFill>
                  <a:prstClr val="white"/>
                </a:solidFill>
              </a:endParaRPr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2459115" y="3338994"/>
              <a:ext cx="873939" cy="1755971"/>
            </a:xfrm>
            <a:prstGeom prst="roundRect">
              <a:avLst/>
            </a:prstGeom>
            <a:noFill/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>
                <a:solidFill>
                  <a:prstClr val="white"/>
                </a:solidFill>
              </a:endParaRPr>
            </a:p>
          </p:txBody>
        </p:sp>
      </p:grpSp>
      <p:sp>
        <p:nvSpPr>
          <p:cNvPr id="15" name="Rounded Rectangle 14"/>
          <p:cNvSpPr/>
          <p:nvPr/>
        </p:nvSpPr>
        <p:spPr>
          <a:xfrm>
            <a:off x="3587931" y="2455938"/>
            <a:ext cx="2569029" cy="719304"/>
          </a:xfrm>
          <a:prstGeom prst="round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4352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283" y="346019"/>
            <a:ext cx="8959040" cy="6154535"/>
          </a:xfrm>
        </p:spPr>
        <p:txBody>
          <a:bodyPr>
            <a:normAutofit/>
          </a:bodyPr>
          <a:lstStyle/>
          <a:p>
            <a:pPr marL="0" indent="0" algn="ctr">
              <a:buClrTx/>
              <a:buSzPct val="120000"/>
              <a:buNone/>
            </a:pPr>
            <a:endParaRPr lang="el-GR" sz="5400" b="1" dirty="0"/>
          </a:p>
          <a:p>
            <a:pPr marL="0" indent="0" algn="ctr">
              <a:buClrTx/>
              <a:buSzPct val="120000"/>
              <a:buNone/>
            </a:pPr>
            <a:r>
              <a:rPr lang="el-GR" sz="5400" b="1" dirty="0" smtClean="0">
                <a:ln w="22225">
                  <a:solidFill>
                    <a:srgbClr val="00B0F0"/>
                  </a:solidFill>
                  <a:prstDash val="solid"/>
                </a:ln>
                <a:solidFill>
                  <a:schemeClr val="bg2">
                    <a:lumMod val="90000"/>
                  </a:schemeClr>
                </a:solidFill>
              </a:rPr>
              <a:t>ΤΕΛΟΣ ΔΙΑΛΕΞΗΣ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263409"/>
            <a:ext cx="9144000" cy="74814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sz="1350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6561861"/>
            <a:ext cx="9144000" cy="74814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sz="1350">
              <a:solidFill>
                <a:prstClr val="white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00" y="2705100"/>
            <a:ext cx="5042707" cy="2448997"/>
          </a:xfrm>
          <a:prstGeom prst="ellipse">
            <a:avLst/>
          </a:prstGeom>
          <a:ln w="63500" cap="rnd">
            <a:solidFill>
              <a:srgbClr val="00B0F0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912258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7282" y="343939"/>
                <a:ext cx="9056718" cy="6226233"/>
              </a:xfrm>
            </p:spPr>
            <p:txBody>
              <a:bodyPr>
                <a:normAutofit fontScale="92500" lnSpcReduction="10000"/>
              </a:bodyPr>
              <a:lstStyle/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l-GR" sz="2200" b="1" dirty="0" smtClean="0"/>
                  <a:t> Ιδιοσυνάρτηση και Ιδιοτιμή ΓΧΑ συστήματος</a:t>
                </a:r>
                <a:endParaRPr lang="el-GR" sz="2200" dirty="0" smtClean="0"/>
              </a:p>
              <a:p>
                <a:pPr>
                  <a:lnSpc>
                    <a:spcPct val="110000"/>
                  </a:lnSpc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l-GR" dirty="0" smtClean="0"/>
                  <a:t> Η συνάρτηση ως προς </a:t>
                </a:r>
                <a14:m>
                  <m:oMath xmlns:m="http://schemas.openxmlformats.org/officeDocument/2006/math">
                    <m:r>
                      <a:rPr lang="el-GR" i="1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endParaRPr lang="el-GR" i="1" dirty="0" smtClean="0">
                  <a:latin typeface="Cambria Math" panose="02040503050406030204" pitchFamily="18" charset="0"/>
                </a:endParaRPr>
              </a:p>
              <a:p>
                <a:pPr marL="0">
                  <a:lnSpc>
                    <a:spcPct val="110000"/>
                  </a:lnSpc>
                  <a:buClrTx/>
                  <a:buSzPct val="1200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l-GR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sup>
                          </m:sSup>
                        </m:e>
                      </m:d>
                      <m:r>
                        <a:rPr lang="el-GR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=−∞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+∞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l-GR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l-GR" dirty="0"/>
              </a:p>
              <a:p>
                <a:pPr marL="0">
                  <a:lnSpc>
                    <a:spcPct val="110000"/>
                  </a:lnSpc>
                  <a:buClrTx/>
                  <a:buSzPct val="120000"/>
                  <a:buNone/>
                </a:pPr>
                <a:r>
                  <a:rPr lang="el-GR" dirty="0" smtClean="0"/>
                  <a:t>δεδομένης της σημασίας της, δε θα μπορούσε να μην έχει το δικό της όνομα. </a:t>
                </a:r>
                <a:br>
                  <a:rPr lang="el-GR" dirty="0" smtClean="0"/>
                </a:br>
                <a:r>
                  <a:rPr lang="el-GR" dirty="0" smtClean="0"/>
                  <a:t/>
                </a:r>
                <a:br>
                  <a:rPr lang="el-GR" dirty="0" smtClean="0"/>
                </a:br>
                <a:r>
                  <a:rPr lang="el-GR" dirty="0" smtClean="0"/>
                  <a:t>Ονομάζεται </a:t>
                </a:r>
                <a:endParaRPr lang="en-US" dirty="0" smtClean="0"/>
              </a:p>
              <a:p>
                <a:pPr marL="0" algn="ctr">
                  <a:lnSpc>
                    <a:spcPct val="110000"/>
                  </a:lnSpc>
                  <a:buClrTx/>
                  <a:buSzPct val="120000"/>
                  <a:buNone/>
                </a:pPr>
                <a:r>
                  <a:rPr lang="el-GR" b="1" dirty="0" smtClean="0"/>
                  <a:t>Απόκριση σε Συχνότητα (</a:t>
                </a:r>
                <a:r>
                  <a:rPr lang="en-US" b="1" dirty="0" smtClean="0"/>
                  <a:t>frequency response)</a:t>
                </a:r>
                <a:endParaRPr lang="en-US" dirty="0"/>
              </a:p>
              <a:p>
                <a:pPr>
                  <a:lnSpc>
                    <a:spcPct val="110000"/>
                  </a:lnSpc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l-GR" dirty="0" smtClean="0"/>
                  <a:t> Παρατηρήστε  ότι η απόκριση σε συχνότητα είναι μια πράξη που εμπλέκει την κρουστική απόκριση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l-GR" dirty="0" smtClean="0"/>
                  <a:t> του συστήματος</a:t>
                </a:r>
              </a:p>
              <a:p>
                <a:pPr>
                  <a:lnSpc>
                    <a:spcPct val="110000"/>
                  </a:lnSpc>
                  <a:buClrTx/>
                  <a:buSzPct val="120000"/>
                  <a:buFont typeface="Arial" panose="020B0604020202020204" pitchFamily="34" charset="0"/>
                  <a:buChar char="•"/>
                </a:pPr>
                <a:endParaRPr lang="el-GR" dirty="0"/>
              </a:p>
              <a:p>
                <a:pPr>
                  <a:lnSpc>
                    <a:spcPct val="110000"/>
                  </a:lnSpc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l-GR" dirty="0" smtClean="0"/>
                  <a:t> Μπορεί κανείς εύκολα να δείξει ότι αν η κρουστική απόκριση είναι </a:t>
                </a:r>
                <a:r>
                  <a:rPr lang="el-GR" u="sng" dirty="0" smtClean="0"/>
                  <a:t>πραγματική</a:t>
                </a:r>
                <a:r>
                  <a:rPr lang="el-GR" dirty="0" smtClean="0"/>
                  <a:t> συνάρτηση, η απόκριση σε συχνότητα είναι συζυγής συμμετρική συνάρτηση του </a:t>
                </a:r>
                <a14:m>
                  <m:oMath xmlns:m="http://schemas.openxmlformats.org/officeDocument/2006/math">
                    <m:r>
                      <a:rPr lang="el-GR" i="1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endParaRPr lang="el-GR" dirty="0" smtClean="0"/>
              </a:p>
              <a:p>
                <a:pPr marL="0">
                  <a:lnSpc>
                    <a:spcPct val="110000"/>
                  </a:lnSpc>
                  <a:buClrTx/>
                  <a:buSzPct val="120000"/>
                  <a:buNone/>
                </a:pPr>
                <a:endParaRPr lang="el-GR" dirty="0"/>
              </a:p>
              <a:p>
                <a:pPr marL="0">
                  <a:lnSpc>
                    <a:spcPct val="110000"/>
                  </a:lnSpc>
                  <a:buClrTx/>
                  <a:buSzPct val="1200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l-GR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l-GR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sup>
                          </m:sSup>
                        </m:e>
                      </m:d>
                      <m:r>
                        <a:rPr lang="el-GR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l-G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p>
                          <m:r>
                            <a:rPr lang="el-GR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l-GR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l-GR" dirty="0" smtClean="0"/>
              </a:p>
              <a:p>
                <a:pPr marL="201168" lvl="1" indent="0">
                  <a:buClrTx/>
                  <a:buSzPct val="120000"/>
                  <a:buNone/>
                </a:pPr>
                <a:endParaRPr lang="el-GR" sz="700" dirty="0" smtClean="0"/>
              </a:p>
              <a:p>
                <a:pPr marL="201168" lvl="1" indent="0">
                  <a:buClrTx/>
                  <a:buSzPct val="120000"/>
                  <a:buNone/>
                </a:pPr>
                <a:endParaRPr lang="el-GR" b="0" dirty="0" smtClean="0"/>
              </a:p>
              <a:p>
                <a:pPr lvl="1">
                  <a:buClrTx/>
                  <a:buSzPct val="120000"/>
                </a:pPr>
                <a:endParaRPr lang="en-US" i="1" dirty="0" smtClean="0"/>
              </a:p>
              <a:p>
                <a:pPr marL="201168" lvl="1" indent="0">
                  <a:buClrTx/>
                  <a:buSzPct val="120000"/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7282" y="343939"/>
                <a:ext cx="9056718" cy="6226233"/>
              </a:xfrm>
              <a:blipFill rotWithShape="0">
                <a:blip r:embed="rId2"/>
                <a:stretch>
                  <a:fillRect l="-1884" t="-2153" r="-740"/>
                </a:stretch>
              </a:blipFill>
            </p:spPr>
            <p:txBody>
              <a:bodyPr/>
              <a:lstStyle/>
              <a:p>
                <a:r>
                  <a:rPr lang="el-G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0" y="269125"/>
            <a:ext cx="9144000" cy="74814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sz="1350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6570173"/>
            <a:ext cx="9144000" cy="74814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sz="135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6960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283" y="346019"/>
            <a:ext cx="8959040" cy="6154535"/>
          </a:xfrm>
        </p:spPr>
        <p:txBody>
          <a:bodyPr>
            <a:normAutofit/>
          </a:bodyPr>
          <a:lstStyle/>
          <a:p>
            <a:pPr>
              <a:buClrTx/>
              <a:buSzPct val="120000"/>
              <a:buFont typeface="Wingdings" panose="05000000000000000000" pitchFamily="2" charset="2"/>
              <a:buChar char="q"/>
            </a:pPr>
            <a:r>
              <a:rPr lang="el-GR" sz="32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l-GR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Οι διαφάνειες αυτές διατίθενται </a:t>
            </a:r>
            <a:r>
              <a:rPr lang="el-GR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με άδεια </a:t>
            </a:r>
            <a:r>
              <a:rPr lang="el-GR" sz="2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Creative</a:t>
            </a:r>
            <a:r>
              <a:rPr lang="el-GR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l-GR" sz="2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Commons</a:t>
            </a:r>
            <a:r>
              <a:rPr lang="el-GR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Αναφορά Δημιουργού-Μη Εμπορική Χρήση 4.0 Διεθνές. </a:t>
            </a:r>
            <a:endParaRPr lang="el-GR" sz="280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0" indent="0">
              <a:buClrTx/>
              <a:buSzPct val="120000"/>
              <a:buNone/>
            </a:pPr>
            <a:endParaRPr lang="en-US" sz="50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>
              <a:buClrTx/>
              <a:buSzPct val="120000"/>
              <a:buFont typeface="Wingdings" panose="05000000000000000000" pitchFamily="2" charset="2"/>
              <a:buChar char="q"/>
            </a:pPr>
            <a:r>
              <a:rPr lang="el-GR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Οι διαφάνειες αυτές συνοδεύουν το σύγγραμμα «Επεξεργασία Σήματος Συνεχούς και Διακριτού Χρόνου: μια πρώτη εισαγωγή», εκδόσεις </a:t>
            </a:r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Gutenberg</a:t>
            </a:r>
            <a:r>
              <a:rPr lang="el-GR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ISBN: 978-960-01-2042-4</a:t>
            </a:r>
            <a:endParaRPr lang="el-GR" sz="2800" dirty="0">
              <a:ln w="0"/>
              <a:solidFill>
                <a:schemeClr val="tx1"/>
              </a:solidFill>
            </a:endParaRPr>
          </a:p>
          <a:p>
            <a:pPr marL="0" indent="0">
              <a:buClrTx/>
              <a:buSzPct val="120000"/>
              <a:buNone/>
            </a:pPr>
            <a:endParaRPr lang="el-GR" sz="50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>
              <a:buClrTx/>
              <a:buSzPct val="120000"/>
              <a:buFont typeface="Wingdings" panose="05000000000000000000" pitchFamily="2" charset="2"/>
              <a:buChar char="q"/>
            </a:pPr>
            <a:r>
              <a:rPr lang="el-GR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Για </a:t>
            </a:r>
            <a:r>
              <a:rPr lang="el-GR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να δείτε ένα αντίγραφο αυτής της άδειας, επισκεφθείτε το </a:t>
            </a:r>
            <a:endParaRPr lang="el-GR" sz="280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0" indent="0" algn="ctr">
              <a:buClrTx/>
              <a:buSzPct val="120000"/>
              <a:buNone/>
            </a:pPr>
            <a:r>
              <a:rPr lang="el-GR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http</a:t>
            </a:r>
            <a:r>
              <a:rPr lang="el-GR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://creativecommons.org/licenses/by-nc/4.0</a:t>
            </a:r>
            <a:r>
              <a:rPr lang="el-GR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/</a:t>
            </a:r>
            <a:endParaRPr lang="en-US" sz="280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3150" y="5385392"/>
            <a:ext cx="3187305" cy="111516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244185"/>
            <a:ext cx="9144000" cy="74814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sz="1350">
              <a:solidFill>
                <a:prstClr val="white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6605795"/>
            <a:ext cx="9144000" cy="74814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sz="135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3927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7282" y="343939"/>
                <a:ext cx="9056718" cy="6226233"/>
              </a:xfrm>
            </p:spPr>
            <p:txBody>
              <a:bodyPr>
                <a:normAutofit fontScale="92500" lnSpcReduction="20000"/>
              </a:bodyPr>
              <a:lstStyle/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l-GR" b="1" dirty="0"/>
                  <a:t> </a:t>
                </a:r>
                <a:r>
                  <a:rPr lang="el-GR" sz="2200" b="1" dirty="0"/>
                  <a:t>Απόκριση σε </a:t>
                </a:r>
                <a:r>
                  <a:rPr lang="el-GR" sz="2200" b="1" dirty="0" smtClean="0"/>
                  <a:t>Συχνότητα</a:t>
                </a:r>
                <a:r>
                  <a:rPr lang="en-US" b="1" dirty="0" smtClean="0"/>
                  <a:t/>
                </a:r>
                <a:br>
                  <a:rPr lang="en-US" b="1" dirty="0" smtClean="0"/>
                </a:br>
                <a:endParaRPr lang="el-GR" dirty="0" smtClean="0"/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l-GR" dirty="0" smtClean="0"/>
                  <a:t> Η ιδιότητα </a:t>
                </a:r>
                <a:endParaRPr lang="el-GR" dirty="0"/>
              </a:p>
              <a:p>
                <a:pPr marL="0">
                  <a:buClrTx/>
                  <a:buSzPct val="1200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l-GR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l-GR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sup>
                          </m:sSup>
                        </m:e>
                      </m:d>
                      <m:r>
                        <a:rPr lang="el-GR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l-G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p>
                          <m:r>
                            <a:rPr lang="el-GR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l-GR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l-GR" dirty="0" smtClean="0"/>
              </a:p>
              <a:p>
                <a:pPr marL="0">
                  <a:buClrTx/>
                  <a:buSzPct val="120000"/>
                  <a:buNone/>
                </a:pPr>
                <a:endParaRPr lang="el-GR" dirty="0" smtClean="0"/>
              </a:p>
              <a:p>
                <a:pPr marL="0">
                  <a:buClrTx/>
                  <a:buSzPct val="120000"/>
                  <a:buNone/>
                </a:pPr>
                <a:r>
                  <a:rPr lang="el-GR" dirty="0" smtClean="0"/>
                  <a:t>συνεπάγεται ότι</a:t>
                </a:r>
              </a:p>
              <a:p>
                <a:pPr marL="0">
                  <a:buClrTx/>
                  <a:buSzPct val="1200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l-GR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l-GR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l-GR" b="0" dirty="0" smtClean="0"/>
              </a:p>
              <a:p>
                <a:pPr marL="0">
                  <a:buClrTx/>
                  <a:buSzPct val="120000"/>
                  <a:buNone/>
                </a:pPr>
                <a:endParaRPr lang="en-US" b="0" dirty="0" smtClean="0"/>
              </a:p>
              <a:p>
                <a:pPr marL="0">
                  <a:buClrTx/>
                  <a:buSzPct val="1200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l-GR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sup>
                          </m:sSup>
                        </m:e>
                      </m:d>
                      <m:r>
                        <a:rPr lang="el-GR" b="0" i="1" smtClean="0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l-GR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l-GR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sup>
                      </m:sSup>
                      <m:r>
                        <a:rPr lang="el-G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l-GR" dirty="0" smtClean="0"/>
              </a:p>
              <a:p>
                <a:pPr marL="0">
                  <a:buClrTx/>
                  <a:buSzPct val="120000"/>
                  <a:buNone/>
                </a:pPr>
                <a:r>
                  <a:rPr lang="el-GR" dirty="0" smtClean="0"/>
                  <a:t>και </a:t>
                </a:r>
              </a:p>
              <a:p>
                <a:pPr marL="0">
                  <a:buClrTx/>
                  <a:buSzPct val="1200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𝑯</m:t>
                          </m:r>
                          <m:d>
                            <m:d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𝒆</m:t>
                                  </m:r>
                                </m:e>
                                <m:sup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𝒋</m:t>
                                  </m:r>
                                  <m:r>
                                    <a:rPr lang="el-GR" b="1" i="1" smtClean="0">
                                      <a:latin typeface="Cambria Math" panose="02040503050406030204" pitchFamily="18" charset="0"/>
                                    </a:rPr>
                                    <m:t>𝝎</m:t>
                                  </m:r>
                                </m:sup>
                              </m:sSup>
                            </m:e>
                          </m:d>
                        </m:e>
                      </m:d>
                      <m:r>
                        <a:rPr lang="el-GR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l-GR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𝑯</m:t>
                          </m:r>
                          <m:d>
                            <m:d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𝒆</m:t>
                                  </m:r>
                                </m:e>
                                <m:sup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𝒋</m:t>
                                  </m:r>
                                  <m:r>
                                    <a:rPr lang="el-GR" b="1" i="1" smtClean="0">
                                      <a:latin typeface="Cambria Math" panose="02040503050406030204" pitchFamily="18" charset="0"/>
                                    </a:rPr>
                                    <m:t>𝝎</m:t>
                                  </m:r>
                                </m:sup>
                              </m:sSup>
                            </m:e>
                          </m:d>
                        </m:e>
                      </m:d>
                    </m:oMath>
                  </m:oMathPara>
                </a14:m>
                <a:endParaRPr lang="el-GR" b="1" dirty="0" smtClean="0"/>
              </a:p>
              <a:p>
                <a:pPr marL="0">
                  <a:buClrTx/>
                  <a:buSzPct val="120000"/>
                  <a:buNone/>
                </a:pPr>
                <a:endParaRPr lang="el-GR" b="1" dirty="0" smtClean="0"/>
              </a:p>
              <a:p>
                <a:pPr marL="0">
                  <a:buClrTx/>
                  <a:buSzPct val="1200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l-GR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b="1" i="1" smtClean="0">
                              <a:latin typeface="Cambria Math" panose="02040503050406030204" pitchFamily="18" charset="0"/>
                            </a:rPr>
                            <m:t>𝝋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𝑯</m:t>
                          </m:r>
                        </m:sub>
                      </m:sSub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  <m:r>
                                <a:rPr lang="el-GR" b="1" i="1" smtClean="0">
                                  <a:latin typeface="Cambria Math" panose="02040503050406030204" pitchFamily="18" charset="0"/>
                                </a:rPr>
                                <m:t>𝝎</m:t>
                              </m:r>
                            </m:sup>
                          </m:sSup>
                        </m:e>
                      </m:d>
                      <m:r>
                        <a:rPr lang="el-GR" b="1" i="1" smtClean="0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l-GR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b="1" i="1" smtClean="0">
                              <a:latin typeface="Cambria Math" panose="02040503050406030204" pitchFamily="18" charset="0"/>
                            </a:rPr>
                            <m:t>𝝋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𝑯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𝒋</m:t>
                          </m:r>
                          <m:r>
                            <a:rPr lang="el-GR" b="1" i="1" smtClean="0">
                              <a:latin typeface="Cambria Math" panose="02040503050406030204" pitchFamily="18" charset="0"/>
                            </a:rPr>
                            <m:t>𝝎</m:t>
                          </m:r>
                        </m:sup>
                      </m:sSup>
                      <m:r>
                        <a:rPr lang="el-GR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l-GR" b="1" dirty="0" smtClean="0"/>
              </a:p>
              <a:p>
                <a:pPr marL="0">
                  <a:buClrTx/>
                  <a:buSzPct val="120000"/>
                  <a:buNone/>
                </a:pPr>
                <a:endParaRPr lang="el-GR" dirty="0"/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l-GR" dirty="0" smtClean="0"/>
                  <a:t> Οι δυο τελευταίες συναρτήσεις του </a:t>
                </a:r>
                <a14:m>
                  <m:oMath xmlns:m="http://schemas.openxmlformats.org/officeDocument/2006/math">
                    <m:r>
                      <a:rPr lang="el-GR" i="1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l-GR" dirty="0" smtClean="0"/>
                  <a:t> ονομάζονται </a:t>
                </a:r>
                <a:r>
                  <a:rPr lang="el-GR" b="1" dirty="0" smtClean="0"/>
                  <a:t>απόκριση πλάτους </a:t>
                </a:r>
                <a:r>
                  <a:rPr lang="el-GR" dirty="0" smtClean="0"/>
                  <a:t>και </a:t>
                </a:r>
                <a:r>
                  <a:rPr lang="el-GR" b="1" dirty="0" smtClean="0"/>
                  <a:t>απόκριση φάσης</a:t>
                </a:r>
                <a:r>
                  <a:rPr lang="el-GR" dirty="0" smtClean="0"/>
                  <a:t>, αντίστοιχα</a:t>
                </a:r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endParaRPr lang="el-GR" dirty="0"/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l-GR" dirty="0" smtClean="0"/>
                  <a:t> Μπορούμε να καταλάβουμε περισσότερα για αυτές τις συναρτήσεις?</a:t>
                </a:r>
                <a:endParaRPr lang="el-GR" b="0" dirty="0" smtClean="0"/>
              </a:p>
              <a:p>
                <a:pPr lvl="1">
                  <a:buClrTx/>
                  <a:buSzPct val="120000"/>
                </a:pPr>
                <a:endParaRPr lang="en-US" i="1" dirty="0" smtClean="0"/>
              </a:p>
              <a:p>
                <a:pPr marL="201168" lvl="1" indent="0">
                  <a:buClrTx/>
                  <a:buSzPct val="120000"/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7282" y="343939"/>
                <a:ext cx="9056718" cy="6226233"/>
              </a:xfrm>
              <a:blipFill rotWithShape="0">
                <a:blip r:embed="rId2"/>
                <a:stretch>
                  <a:fillRect l="-1817" t="-2250" b="-196"/>
                </a:stretch>
              </a:blipFill>
            </p:spPr>
            <p:txBody>
              <a:bodyPr/>
              <a:lstStyle/>
              <a:p>
                <a:r>
                  <a:rPr lang="el-G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0" y="269125"/>
            <a:ext cx="9144000" cy="74814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sz="1350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6570173"/>
            <a:ext cx="9144000" cy="74814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sz="135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2072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7282" y="343939"/>
                <a:ext cx="9056718" cy="6226233"/>
              </a:xfrm>
            </p:spPr>
            <p:txBody>
              <a:bodyPr>
                <a:normAutofit/>
              </a:bodyPr>
              <a:lstStyle/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l-GR" sz="2200" b="1" dirty="0" smtClean="0"/>
                  <a:t> </a:t>
                </a:r>
                <a:r>
                  <a:rPr lang="el-GR" b="1" dirty="0" smtClean="0"/>
                  <a:t>Απόκριση σε Συχνότητα</a:t>
                </a:r>
                <a:endParaRPr lang="el-GR" dirty="0" smtClean="0"/>
              </a:p>
              <a:p>
                <a:pPr>
                  <a:lnSpc>
                    <a:spcPct val="100000"/>
                  </a:lnSpc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l-GR" dirty="0" smtClean="0"/>
                  <a:t> Αν για είσοδο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l-GR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l-GR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l-GR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l-GR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l-GR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l-GR" b="0" i="1" smtClean="0">
                        <a:latin typeface="Cambria Math" panose="02040503050406030204" pitchFamily="18" charset="0"/>
                      </a:rPr>
                      <m:t>, 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l-G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b>
                        <m:r>
                          <a:rPr lang="el-GR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</m:oMath>
                </a14:m>
                <a:r>
                  <a:rPr lang="el-GR" dirty="0" smtClean="0"/>
                  <a:t> γράψουμε την έξοδο του ΓΧΑ συστήματος αναλυτικότερα, θα έχουμε</a:t>
                </a:r>
                <a:br>
                  <a:rPr lang="el-GR" dirty="0" smtClean="0"/>
                </a:br>
                <a:endParaRPr lang="el-GR" dirty="0" smtClean="0"/>
              </a:p>
              <a:p>
                <a:pPr marL="0">
                  <a:lnSpc>
                    <a:spcPct val="100000"/>
                  </a:lnSpc>
                  <a:buClrTx/>
                  <a:buSzPct val="1200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sSub>
                                <m:sSubPr>
                                  <m:ctrlPr>
                                    <a:rPr lang="el-G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l-GR" b="0" i="1" smtClean="0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l-GR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sSub>
                            <m:sSubPr>
                              <m:ctrlPr>
                                <a:rPr lang="el-G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l-GR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l-GR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l-GR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l-GR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l-GR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  <m:oMath xmlns:m="http://schemas.openxmlformats.org/officeDocument/2006/math">
                      <m:r>
                        <a:rPr lang="el-GR" b="0" i="1" smtClean="0">
                          <a:latin typeface="Cambria Math" panose="02040503050406030204" pitchFamily="18" charset="0"/>
                        </a:rPr>
                        <m:t>        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𝐻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sSub>
                                    <m:sSubPr>
                                      <m:ctrlPr>
                                        <a:rPr lang="el-G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l-GR" i="1">
                                          <a:latin typeface="Cambria Math" panose="02040503050406030204" pitchFamily="18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l-GR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sup>
                              </m:sSup>
                            </m:e>
                          </m:d>
                        </m:e>
                      </m:d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sSub>
                            <m:sSubPr>
                              <m:ctrlPr>
                                <a:rPr lang="el-G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b="0" i="1" smtClean="0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sSub>
                                <m:sSubPr>
                                  <m:ctrlPr>
                                    <a:rPr lang="el-G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l-GR" b="0" i="1" smtClean="0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l-GR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sup>
                          </m:sSup>
                          <m:r>
                            <a:rPr lang="el-GR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l-G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l-G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l-GR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l-GR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l-GR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l-GR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  <m:oMath xmlns:m="http://schemas.openxmlformats.org/officeDocument/2006/math">
                      <m:r>
                        <a:rPr lang="el-GR" b="0" i="1" smtClean="0">
                          <a:latin typeface="Cambria Math" panose="02040503050406030204" pitchFamily="18" charset="0"/>
                        </a:rPr>
                        <m:t>          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d>
                        <m:dPr>
                          <m:begChr m:val="|"/>
                          <m:endChr m:val="|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𝐻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sSub>
                                    <m:sSubPr>
                                      <m:ctrlPr>
                                        <a:rPr lang="el-G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l-GR" i="1">
                                          <a:latin typeface="Cambria Math" panose="02040503050406030204" pitchFamily="18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l-GR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sup>
                              </m:sSup>
                            </m:e>
                          </m:d>
                        </m:e>
                      </m:d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  <m:d>
                            <m:dPr>
                              <m:ctrlPr>
                                <a:rPr lang="el-G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l-G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l-GR" i="1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l-GR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l-GR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l-G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l-GR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  <m:r>
                                    <a:rPr lang="el-GR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l-GR" i="1">
                                      <a:latin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sSub>
                                        <m:sSubPr>
                                          <m:ctrlPr>
                                            <a:rPr lang="el-GR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l-GR" i="1">
                                              <a:latin typeface="Cambria Math" panose="02040503050406030204" pitchFamily="18" charset="0"/>
                                            </a:rPr>
                                            <m:t>𝜔</m:t>
                                          </m:r>
                                        </m:e>
                                        <m:sub>
                                          <m:r>
                                            <a:rPr lang="el-GR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sup>
                                  </m:sSup>
                                </m:e>
                              </m:d>
                            </m:e>
                          </m:d>
                        </m:sup>
                      </m:sSup>
                    </m:oMath>
                  </m:oMathPara>
                </a14:m>
                <a:endParaRPr lang="el-GR" dirty="0" smtClean="0"/>
              </a:p>
              <a:p>
                <a:pPr>
                  <a:lnSpc>
                    <a:spcPct val="100000"/>
                  </a:lnSpc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l-GR" dirty="0" smtClean="0"/>
                  <a:t> Ξεκάθαρα βλέπουμε ότι</a:t>
                </a:r>
              </a:p>
              <a:p>
                <a:pPr>
                  <a:lnSpc>
                    <a:spcPct val="100000"/>
                  </a:lnSpc>
                  <a:buClrTx/>
                  <a:buSzPct val="120000"/>
                  <a:buFont typeface="Arial" panose="020B0604020202020204" pitchFamily="34" charset="0"/>
                  <a:buChar char="•"/>
                </a:pPr>
                <a:endParaRPr lang="el-GR" dirty="0"/>
              </a:p>
              <a:p>
                <a:pPr marL="251460" indent="-342900">
                  <a:lnSpc>
                    <a:spcPct val="100000"/>
                  </a:lnSpc>
                  <a:buClrTx/>
                  <a:buSzPct val="120000"/>
                  <a:buFont typeface="+mj-lt"/>
                  <a:buAutoNum type="arabicPeriod"/>
                </a:pPr>
                <a:r>
                  <a:rPr lang="el-GR" dirty="0" smtClean="0"/>
                  <a:t>Η απόκριση πλάτους επηρεάζει</a:t>
                </a:r>
                <a:r>
                  <a:rPr lang="en-US" dirty="0" smtClean="0"/>
                  <a:t> </a:t>
                </a:r>
                <a:r>
                  <a:rPr lang="el-GR" b="1" dirty="0" smtClean="0"/>
                  <a:t>πολλαπλασιαστικά</a:t>
                </a:r>
                <a:r>
                  <a:rPr lang="el-GR" dirty="0" smtClean="0"/>
                  <a:t> το πλάτος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l-GR" dirty="0" smtClean="0"/>
                  <a:t>του σήματος εισόδου</a:t>
                </a:r>
              </a:p>
              <a:p>
                <a:pPr marL="251460" indent="-342900">
                  <a:lnSpc>
                    <a:spcPct val="100000"/>
                  </a:lnSpc>
                  <a:buClrTx/>
                  <a:buSzPct val="120000"/>
                  <a:buFont typeface="+mj-lt"/>
                  <a:buAutoNum type="arabicPeriod"/>
                </a:pPr>
                <a:r>
                  <a:rPr lang="el-GR" dirty="0" smtClean="0"/>
                  <a:t>Η απόκριση φάσης επηρεάζει </a:t>
                </a:r>
                <a:r>
                  <a:rPr lang="el-GR" b="1" dirty="0" smtClean="0"/>
                  <a:t>αθροιστικά</a:t>
                </a:r>
                <a:r>
                  <a:rPr lang="el-GR" dirty="0" smtClean="0"/>
                  <a:t> τη φάση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l-GR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l-GR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l-GR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l-GR" dirty="0" smtClean="0"/>
                  <a:t> του σήματος εισόδου</a:t>
                </a:r>
                <a:endParaRPr lang="en-US" dirty="0" smtClean="0"/>
              </a:p>
              <a:p>
                <a:pPr>
                  <a:lnSpc>
                    <a:spcPct val="100000"/>
                  </a:lnSpc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l-GR" dirty="0" smtClean="0"/>
                  <a:t> Πώς μας βοηθά όλη αυτή η ανάλυση στο να καταλάβουμε περισσότερα για το πώς δουλεύουν τα συστήματα?</a:t>
                </a:r>
              </a:p>
              <a:p>
                <a:pPr lvl="1">
                  <a:lnSpc>
                    <a:spcPct val="100000"/>
                  </a:lnSpc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l-GR" sz="2000" dirty="0" smtClean="0"/>
                  <a:t>Ας κάνουμε ένα βήμα ακόμα</a:t>
                </a:r>
                <a:endParaRPr lang="en-US" i="1" dirty="0" smtClean="0"/>
              </a:p>
              <a:p>
                <a:pPr marL="201168" lvl="1" indent="0">
                  <a:buClrTx/>
                  <a:buSzPct val="120000"/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7282" y="343939"/>
                <a:ext cx="9056718" cy="6226233"/>
              </a:xfrm>
              <a:blipFill rotWithShape="0">
                <a:blip r:embed="rId2"/>
                <a:stretch>
                  <a:fillRect l="-2086" t="-2055"/>
                </a:stretch>
              </a:blipFill>
            </p:spPr>
            <p:txBody>
              <a:bodyPr/>
              <a:lstStyle/>
              <a:p>
                <a:r>
                  <a:rPr lang="el-G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0" y="269125"/>
            <a:ext cx="9144000" cy="74814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sz="1350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6570173"/>
            <a:ext cx="9144000" cy="74814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sz="135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3823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7282" y="343939"/>
                <a:ext cx="9056718" cy="6226233"/>
              </a:xfrm>
            </p:spPr>
            <p:txBody>
              <a:bodyPr>
                <a:normAutofit lnSpcReduction="10000"/>
              </a:bodyPr>
              <a:lstStyle/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l-GR" b="1" dirty="0" smtClean="0"/>
                  <a:t> Απόκριση σε Συχνότητα</a:t>
                </a:r>
                <a:endParaRPr lang="el-GR" dirty="0" smtClean="0"/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l-GR" dirty="0" smtClean="0"/>
                  <a:t> Για είσοδο σε ένα ΓΧΑ σύστημα με </a:t>
                </a:r>
                <a:r>
                  <a:rPr lang="el-GR" u="sng" dirty="0" smtClean="0"/>
                  <a:t>πραγματική</a:t>
                </a:r>
                <a:r>
                  <a:rPr lang="el-GR" dirty="0" smtClean="0"/>
                  <a:t> κρουστική απόκριση</a:t>
                </a:r>
              </a:p>
              <a:p>
                <a:pPr marL="0">
                  <a:buClrTx/>
                  <a:buSzPct val="120000"/>
                  <a:buNone/>
                </a:pPr>
                <a:endParaRPr lang="el-GR" sz="1000" b="0" i="1" dirty="0" smtClean="0">
                  <a:latin typeface="Cambria Math" panose="02040503050406030204" pitchFamily="18" charset="0"/>
                </a:endParaRPr>
              </a:p>
              <a:p>
                <a:pPr marL="0">
                  <a:buClrTx/>
                  <a:buSzPct val="1200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l-G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l-GR" b="0" i="1" smtClean="0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l-GR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l-GR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</m:func>
                      <m:r>
                        <a:rPr lang="el-G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l-G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num>
                        <m:den>
                          <m:r>
                            <a:rPr lang="el-GR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  <m:sSub>
                            <m:sSubPr>
                              <m:ctrlPr>
                                <a:rPr lang="el-G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l-GR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l-GR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l-GR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l-GR" i="1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l-GR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l-GR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l-G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num>
                        <m:den>
                          <m:r>
                            <a:rPr lang="el-GR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l-GR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  <m:sSub>
                            <m:sSubPr>
                              <m:ctrlPr>
                                <a:rPr lang="el-G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l-GR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l-GR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l-GR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l-GR" i="1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l-GR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l-GR" b="0" i="1" smtClean="0">
                          <a:latin typeface="Cambria Math" panose="02040503050406030204" pitchFamily="18" charset="0"/>
                        </a:rPr>
                        <m:t>, 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el-G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b>
                          <m:r>
                            <a:rPr lang="el-GR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</m:oMath>
                  </m:oMathPara>
                </a14:m>
                <a:endParaRPr lang="el-GR" b="0" dirty="0" smtClean="0"/>
              </a:p>
              <a:p>
                <a:pPr marL="0">
                  <a:buClrTx/>
                  <a:buSzPct val="120000"/>
                  <a:buNone/>
                </a:pPr>
                <a:r>
                  <a:rPr lang="el-GR" dirty="0" smtClean="0"/>
                  <a:t>θα έχουμε</a:t>
                </a:r>
                <a:br>
                  <a:rPr lang="el-GR" dirty="0" smtClean="0"/>
                </a:br>
                <a:endParaRPr lang="el-GR" dirty="0" smtClean="0"/>
              </a:p>
              <a:p>
                <a:pPr marL="0">
                  <a:buClrTx/>
                  <a:buSzPct val="1200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sSub>
                                <m:sSubPr>
                                  <m:ctrlPr>
                                    <a:rPr lang="el-G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l-GR" b="0" i="1" smtClean="0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l-GR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sup>
                          </m:sSup>
                        </m:e>
                      </m:d>
                      <m:f>
                        <m:fPr>
                          <m:ctrlPr>
                            <a:rPr lang="el-G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num>
                        <m:den>
                          <m:r>
                            <a:rPr lang="el-G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sSub>
                            <m:sSubPr>
                              <m:ctrlPr>
                                <a:rPr lang="el-G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l-GR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l-GR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l-GR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l-GR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  <m:r>
                        <a:rPr lang="el-GR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l-GR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sSub>
                                <m:sSubPr>
                                  <m:ctrlPr>
                                    <a:rPr lang="el-G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l-GR" i="1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l-GR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sup>
                          </m:sSup>
                        </m:e>
                      </m:d>
                      <m:f>
                        <m:fPr>
                          <m:ctrlPr>
                            <a:rPr lang="el-G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num>
                        <m:den>
                          <m:r>
                            <a:rPr lang="el-G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l-GR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  <m:sSub>
                            <m:sSubPr>
                              <m:ctrlPr>
                                <a:rPr lang="el-G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l-GR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l-GR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l-GR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l-GR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</m:oMath>
                    <m:oMath xmlns:m="http://schemas.openxmlformats.org/officeDocument/2006/math">
                      <m:r>
                        <a:rPr lang="el-GR" b="0" i="1" smtClean="0">
                          <a:latin typeface="Cambria Math" panose="02040503050406030204" pitchFamily="18" charset="0"/>
                        </a:rPr>
                        <m:t>          </m:t>
                      </m:r>
                    </m:oMath>
                    <m:oMath xmlns:m="http://schemas.openxmlformats.org/officeDocument/2006/math">
                      <m:r>
                        <a:rPr lang="el-GR" b="0" i="1" smtClean="0">
                          <a:latin typeface="Cambria Math" panose="02040503050406030204" pitchFamily="18" charset="0"/>
                        </a:rPr>
                        <m:t>          =</m:t>
                      </m:r>
                      <m:d>
                        <m:dPr>
                          <m:begChr m:val="|"/>
                          <m:endChr m:val="|"/>
                          <m:ctrlPr>
                            <a:rPr lang="el-G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𝐻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sSub>
                                    <m:sSubPr>
                                      <m:ctrlPr>
                                        <a:rPr lang="el-G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l-GR" i="1">
                                          <a:latin typeface="Cambria Math" panose="02040503050406030204" pitchFamily="18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l-GR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sup>
                              </m:sSup>
                            </m:e>
                          </m:d>
                        </m:e>
                      </m:d>
                      <m:f>
                        <m:fPr>
                          <m:ctrlPr>
                            <a:rPr lang="el-G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num>
                        <m:den>
                          <m:r>
                            <a:rPr lang="el-GR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  <m:sSub>
                            <m:sSubPr>
                              <m:ctrlPr>
                                <a:rPr lang="el-G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l-GR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l-GR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l-GR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l-GR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sSub>
                            <m:sSubPr>
                              <m:ctrlPr>
                                <a:rPr lang="el-G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b="0" i="1" smtClean="0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sSub>
                                    <m:sSubPr>
                                      <m:ctrlPr>
                                        <a:rPr lang="el-G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l-GR" b="0" i="1" smtClean="0">
                                          <a:latin typeface="Cambria Math" panose="02040503050406030204" pitchFamily="18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l-GR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sup>
                              </m:sSup>
                            </m:e>
                          </m:d>
                        </m:sup>
                      </m:sSup>
                      <m:r>
                        <a:rPr lang="el-GR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|"/>
                          <m:endChr m:val="|"/>
                          <m:ctrlPr>
                            <a:rPr lang="el-G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𝐻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l-GR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sSub>
                                    <m:sSubPr>
                                      <m:ctrlPr>
                                        <a:rPr lang="el-G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l-GR" i="1">
                                          <a:latin typeface="Cambria Math" panose="02040503050406030204" pitchFamily="18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l-GR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sup>
                              </m:sSup>
                            </m:e>
                          </m:d>
                        </m:e>
                      </m:d>
                      <m:f>
                        <m:fPr>
                          <m:ctrlPr>
                            <a:rPr lang="el-G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num>
                        <m:den>
                          <m:r>
                            <a:rPr lang="el-GR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l-GR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  <m:sSub>
                            <m:sSubPr>
                              <m:ctrlPr>
                                <a:rPr lang="el-G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l-GR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l-GR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l-GR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l-GR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  <m:sSub>
                            <m:sSubPr>
                              <m:ctrlPr>
                                <a:rPr lang="el-G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i="1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l-GR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sSub>
                                    <m:sSubPr>
                                      <m:ctrlPr>
                                        <a:rPr lang="el-G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l-GR" i="1">
                                          <a:latin typeface="Cambria Math" panose="02040503050406030204" pitchFamily="18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l-GR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sup>
                              </m:sSup>
                            </m:e>
                          </m:d>
                        </m:sup>
                      </m:sSup>
                    </m:oMath>
                  </m:oMathPara>
                </a14:m>
                <a:r>
                  <a:rPr lang="el-GR" i="1" dirty="0" smtClean="0">
                    <a:latin typeface="Cambria Math" panose="02040503050406030204" pitchFamily="18" charset="0"/>
                  </a:rPr>
                  <a:t/>
                </a:r>
                <a:br>
                  <a:rPr lang="el-GR" i="1" dirty="0" smtClean="0">
                    <a:latin typeface="Cambria Math" panose="02040503050406030204" pitchFamily="18" charset="0"/>
                  </a:rPr>
                </a:br>
                <a:endParaRPr lang="el-GR" i="1" dirty="0" smtClean="0">
                  <a:latin typeface="Cambria Math" panose="02040503050406030204" pitchFamily="18" charset="0"/>
                </a:endParaRPr>
              </a:p>
              <a:p>
                <a:pPr marL="0">
                  <a:buClrTx/>
                  <a:buSzPct val="1200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i="1">
                          <a:latin typeface="Cambria Math" panose="02040503050406030204" pitchFamily="18" charset="0"/>
                        </a:rPr>
                        <m:t> </m:t>
                      </m:r>
                    </m:oMath>
                    <m:oMath xmlns:m="http://schemas.openxmlformats.org/officeDocument/2006/math">
                      <m:r>
                        <a:rPr lang="el-GR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l-G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𝐻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sSub>
                                    <m:sSubPr>
                                      <m:ctrlPr>
                                        <a:rPr lang="el-G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l-GR" i="1">
                                          <a:latin typeface="Cambria Math" panose="02040503050406030204" pitchFamily="18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l-GR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sup>
                              </m:sSup>
                            </m:e>
                          </m:d>
                        </m:e>
                      </m:d>
                      <m:f>
                        <m:fPr>
                          <m:ctrlPr>
                            <a:rPr lang="el-G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num>
                        <m:den>
                          <m:r>
                            <a:rPr lang="el-GR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  <m:sSub>
                            <m:sSubPr>
                              <m:ctrlPr>
                                <a:rPr lang="el-G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l-GR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l-GR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l-GR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l-GR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l-GR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l-G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b="0" i="1" smtClean="0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sSub>
                                    <m:sSubPr>
                                      <m:ctrlPr>
                                        <a:rPr lang="el-G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l-GR" b="0" i="1" smtClean="0">
                                          <a:latin typeface="Cambria Math" panose="02040503050406030204" pitchFamily="18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l-GR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sup>
                              </m:sSup>
                            </m:e>
                          </m:d>
                          <m:r>
                            <a:rPr lang="el-GR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l-GR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|"/>
                          <m:endChr m:val="|"/>
                          <m:ctrlPr>
                            <a:rPr lang="el-G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𝐻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l-GR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sSub>
                                    <m:sSubPr>
                                      <m:ctrlPr>
                                        <a:rPr lang="el-G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l-GR" i="1">
                                          <a:latin typeface="Cambria Math" panose="02040503050406030204" pitchFamily="18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l-GR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sup>
                              </m:sSup>
                            </m:e>
                          </m:d>
                        </m:e>
                      </m:d>
                      <m:f>
                        <m:fPr>
                          <m:ctrlPr>
                            <a:rPr lang="el-G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num>
                        <m:den>
                          <m:r>
                            <a:rPr lang="el-GR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l-GR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  <m:sSub>
                            <m:sSubPr>
                              <m:ctrlPr>
                                <a:rPr lang="el-G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l-GR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l-GR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l-GR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l-GR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l-GR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l-G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b="0" i="1" smtClean="0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l-GR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sSub>
                                    <m:sSubPr>
                                      <m:ctrlPr>
                                        <a:rPr lang="el-G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l-GR" b="0" i="1" smtClean="0">
                                          <a:latin typeface="Cambria Math" panose="02040503050406030204" pitchFamily="18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l-GR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sup>
                              </m:sSup>
                            </m:e>
                          </m:d>
                          <m:r>
                            <a:rPr lang="el-GR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  <m:oMath xmlns:m="http://schemas.openxmlformats.org/officeDocument/2006/math">
                      <m:r>
                        <a:rPr lang="el-GR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l-GR" dirty="0" smtClean="0"/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l-GR" dirty="0" smtClean="0"/>
                  <a:t> Όμως </a:t>
                </a:r>
                <a:endParaRPr lang="el-GR" dirty="0"/>
              </a:p>
              <a:p>
                <a:pPr marL="0">
                  <a:buClrTx/>
                  <a:buSzPct val="1200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𝐻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l-GR" i="1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sup>
                              </m:sSup>
                            </m:e>
                          </m:d>
                        </m:e>
                      </m:d>
                      <m:r>
                        <a:rPr lang="el-GR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l-G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𝐻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l-GR" i="1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sup>
                              </m:sSup>
                            </m:e>
                          </m:d>
                        </m:e>
                      </m:d>
                    </m:oMath>
                  </m:oMathPara>
                </a14:m>
                <a:endParaRPr lang="el-GR" dirty="0"/>
              </a:p>
              <a:p>
                <a:pPr marL="0">
                  <a:buClrTx/>
                  <a:buSzPct val="120000"/>
                  <a:buNone/>
                </a:pPr>
                <a:endParaRPr lang="el-GR" dirty="0"/>
              </a:p>
              <a:p>
                <a:pPr marL="0">
                  <a:buClrTx/>
                  <a:buSzPct val="1200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l-G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i="1"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l-GR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sup>
                          </m:sSup>
                        </m:e>
                      </m:d>
                      <m:r>
                        <a:rPr lang="el-GR" i="1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l-G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i="1"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l-GR" i="1">
                              <a:latin typeface="Cambria Math" panose="02040503050406030204" pitchFamily="18" charset="0"/>
                            </a:rPr>
                            <m:t>𝜔</m:t>
                          </m:r>
                        </m:sup>
                      </m:sSup>
                      <m:r>
                        <a:rPr lang="el-GR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l-GR" b="0" dirty="0" smtClean="0"/>
              </a:p>
              <a:p>
                <a:pPr lvl="1">
                  <a:buClrTx/>
                  <a:buSzPct val="120000"/>
                </a:pPr>
                <a:endParaRPr lang="en-US" i="1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7282" y="343939"/>
                <a:ext cx="9056718" cy="6226233"/>
              </a:xfrm>
              <a:blipFill rotWithShape="0">
                <a:blip r:embed="rId3"/>
                <a:stretch>
                  <a:fillRect l="-1884" t="-2153"/>
                </a:stretch>
              </a:blipFill>
            </p:spPr>
            <p:txBody>
              <a:bodyPr/>
              <a:lstStyle/>
              <a:p>
                <a:r>
                  <a:rPr lang="el-G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0" y="269125"/>
            <a:ext cx="9144000" cy="74814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sz="1350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6570173"/>
            <a:ext cx="9144000" cy="74814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sz="135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3003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2779</TotalTime>
  <Words>1328</Words>
  <Application>Microsoft Office PowerPoint</Application>
  <PresentationFormat>On-screen Show (4:3)</PresentationFormat>
  <Paragraphs>682</Paragraphs>
  <Slides>60</Slides>
  <Notes>17</Notes>
  <HiddenSlides>0</HiddenSlides>
  <MMClips>3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7" baseType="lpstr">
      <vt:lpstr>Arial</vt:lpstr>
      <vt:lpstr>Calibri</vt:lpstr>
      <vt:lpstr>Calibri Light</vt:lpstr>
      <vt:lpstr>Cambria Math</vt:lpstr>
      <vt:lpstr>Courier New</vt:lpstr>
      <vt:lpstr>Wingdings</vt:lpstr>
      <vt:lpstr>Retrospect</vt:lpstr>
      <vt:lpstr>Επεξεργασία Σήματος Διακριτού Χρόνου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Ψηφιακή Επεξεργασία Σήματος</dc:title>
  <dc:creator>George Kafentzis</dc:creator>
  <cp:lastModifiedBy>George Kafentzis</cp:lastModifiedBy>
  <cp:revision>243</cp:revision>
  <cp:lastPrinted>2019-10-17T11:46:09Z</cp:lastPrinted>
  <dcterms:created xsi:type="dcterms:W3CDTF">2018-08-17T16:23:20Z</dcterms:created>
  <dcterms:modified xsi:type="dcterms:W3CDTF">2020-05-31T01:21:43Z</dcterms:modified>
</cp:coreProperties>
</file>